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12C89-046A-44BB-B19F-600B08F0B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C727F4-12A4-4323-B9DB-FF479667E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3C727-B103-46FA-856B-9ABF75D27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BD92-A9FF-4318-960C-560A8D2C1430}" type="datetimeFigureOut">
              <a:rPr lang="en-IN" smtClean="0"/>
              <a:t>16-07-2020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C4A6B-6D7E-42C8-A0BB-A8415853D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B305C-05B4-4F15-B86E-B45B64C4B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E13F9-D9FF-4B12-AC12-1F8AF8A0A8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33015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12C6-64AA-430C-93CC-1D955174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8D295-69B0-49D3-94A8-EA6F91660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E398F-182B-48FF-BD52-D099F95FD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BD92-A9FF-4318-960C-560A8D2C1430}" type="datetimeFigureOut">
              <a:rPr lang="en-IN" smtClean="0"/>
              <a:t>16-07-2020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9FA91-E05D-43EF-A50F-D02C61157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6487-16FE-471F-B374-C52D8E649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E13F9-D9FF-4B12-AC12-1F8AF8A0A8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9181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38B152-CF52-455B-8201-FDB21934F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64B302-83A2-444D-ABDE-EB888DF79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34160-615C-4278-AF46-E009465AB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BD92-A9FF-4318-960C-560A8D2C1430}" type="datetimeFigureOut">
              <a:rPr lang="en-IN" smtClean="0"/>
              <a:t>16-07-2020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2E893-0542-477B-9E63-E2994EE33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B785B-27D5-4F59-A00B-E87E3779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E13F9-D9FF-4B12-AC12-1F8AF8A0A8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5632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AB8A6-F329-4007-9286-9ECD0BF24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3A5CF-C1BE-4614-8278-FEC3A636E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C650C-3B51-45CD-888E-EE274F909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BD92-A9FF-4318-960C-560A8D2C1430}" type="datetimeFigureOut">
              <a:rPr lang="en-IN" smtClean="0"/>
              <a:t>16-07-2020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A7E4C-FD1D-4806-9EBA-B3B58D8CE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23E55-BBC6-455A-BACB-E1B036A3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E13F9-D9FF-4B12-AC12-1F8AF8A0A8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808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C87DC-A316-48C3-91F9-5DAFE28C6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68972-4D75-4EA8-A39B-0C2AB3D21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DF854-2DA9-48D7-BBA6-5C5546DFF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BD92-A9FF-4318-960C-560A8D2C1430}" type="datetimeFigureOut">
              <a:rPr lang="en-IN" smtClean="0"/>
              <a:t>16-07-2020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3222A-AD16-4F54-BADB-18CCF521F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8D7EC-92D1-418D-A674-521A7587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E13F9-D9FF-4B12-AC12-1F8AF8A0A8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8768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75948-AFBE-41D3-AC7C-1F3F0D032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7F551-AA06-4E00-9B03-2F2C615C9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1D090-0C15-4B29-B9DB-58F50F817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31971-0CFB-4E8E-BDC9-1B5BC4C3E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BD92-A9FF-4318-960C-560A8D2C1430}" type="datetimeFigureOut">
              <a:rPr lang="en-IN" smtClean="0"/>
              <a:t>16-07-2020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05E43-D125-4FFB-A191-909E58CAD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7ED0B-6B4A-4B18-AC24-E8C5FB1D5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E13F9-D9FF-4B12-AC12-1F8AF8A0A8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6058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72F8A-DAC8-44D8-BE83-56EA3AFD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7B770-A79B-4AF8-A9D4-48A2718E7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1006B-83C0-4605-BAC9-05F5E4F06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A969AD-DA9A-43F2-AE92-691394B197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15F2BB-126B-4F90-A360-5A5A52F380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8FF5B9-C870-4133-8618-0F2C104D2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BD92-A9FF-4318-960C-560A8D2C1430}" type="datetimeFigureOut">
              <a:rPr lang="en-IN" smtClean="0"/>
              <a:t>16-07-2020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8EA8CA-A12A-4158-B89C-1D6A4D9C3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C54820-5CF1-419A-9314-41731043F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E13F9-D9FF-4B12-AC12-1F8AF8A0A8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959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95FA6-3CF1-4E0F-8B09-4ADB84A94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24CF80-E007-4666-A1F2-DA3EB7E5A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BD92-A9FF-4318-960C-560A8D2C1430}" type="datetimeFigureOut">
              <a:rPr lang="en-IN" smtClean="0"/>
              <a:t>16-07-2020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E8E37-0879-4E01-B23D-D419F8F16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8A514-9F06-47A0-AD8D-26853DC79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E13F9-D9FF-4B12-AC12-1F8AF8A0A8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4752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E6E5ED-CD7B-4316-BE30-45F8846B3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BD92-A9FF-4318-960C-560A8D2C1430}" type="datetimeFigureOut">
              <a:rPr lang="en-IN" smtClean="0"/>
              <a:t>16-07-2020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6FF9FA-26DB-4BB9-9518-B2FFF013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2D4BA-0949-4D82-A3F1-DAAE4B323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E13F9-D9FF-4B12-AC12-1F8AF8A0A8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046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7B839-7A07-4E99-A7FD-6B64CA708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E3A2-97D3-40BA-BE92-A67591C95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64D28-640C-4FA1-9931-6151301B0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FBE1C-AFDF-44E9-B923-206DA2F9C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BD92-A9FF-4318-960C-560A8D2C1430}" type="datetimeFigureOut">
              <a:rPr lang="en-IN" smtClean="0"/>
              <a:t>16-07-2020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69B0D-30D7-4196-BB8C-36D921D15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2E16A-5E8A-4504-B3AF-54657168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E13F9-D9FF-4B12-AC12-1F8AF8A0A8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3954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390A2-7AAC-4407-B743-931E20481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36E028-A0E9-4BDF-A174-DCE2B675A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DE8FA9-0718-45F8-B940-62392BA9C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33C7B-86CD-47BE-A11A-2AEACAE1E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BD92-A9FF-4318-960C-560A8D2C1430}" type="datetimeFigureOut">
              <a:rPr lang="en-IN" smtClean="0"/>
              <a:t>16-07-2020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CAFFE-A97A-4EA5-BDC8-7E994072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A2D25-B122-4899-975E-DCEB8BE32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E13F9-D9FF-4B12-AC12-1F8AF8A0A8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862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7AC56-7445-493F-820D-8350B112A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C0EC1-9AAA-4C9B-8A1E-C84E413C6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41778-8B17-43CC-AC0F-72CD30175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1BD92-A9FF-4318-960C-560A8D2C1430}" type="datetimeFigureOut">
              <a:rPr lang="en-IN" smtClean="0"/>
              <a:t>16-07-2020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3081-780B-441F-9331-11DA55F44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5D4C3-3484-4079-BB41-7D6DCE792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E13F9-D9FF-4B12-AC12-1F8AF8A0A8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6058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file:///C:\Users\aumsp\OneDrive\Desktop\edaakhil\edaakhil_1\PowerPoint\audio_id_10323.mp3" TargetMode="Externa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D0BC1B-16DA-4BEF-97A8-71006DF97BFA}"/>
              </a:ext>
            </a:extLst>
          </p:cNvPr>
          <p:cNvSpPr/>
          <p:nvPr/>
        </p:nvSpPr>
        <p:spPr>
          <a:xfrm>
            <a:off x="0" y="438150"/>
            <a:ext cx="10972800" cy="695325"/>
          </a:xfrm>
          <a:prstGeom prst="rect">
            <a:avLst/>
          </a:prstGeom>
          <a:solidFill>
            <a:srgbClr val="FF0000">
              <a:alpha val="24706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b">
            <a:noAutofit/>
          </a:bodyPr>
          <a:lstStyle/>
          <a:p>
            <a:pPr algn="ctr"/>
            <a:r>
              <a:rPr lang="en-IN" sz="45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Online Consumer Complaint Filing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C5D93F-965A-4395-B893-B63703C222D7}"/>
              </a:ext>
            </a:extLst>
          </p:cNvPr>
          <p:cNvSpPr/>
          <p:nvPr/>
        </p:nvSpPr>
        <p:spPr>
          <a:xfrm>
            <a:off x="4162426" y="1133475"/>
            <a:ext cx="8029575" cy="619125"/>
          </a:xfrm>
          <a:prstGeom prst="rect">
            <a:avLst/>
          </a:prstGeom>
          <a:solidFill>
            <a:srgbClr val="FF0000">
              <a:alpha val="22353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t">
            <a:noAutofit/>
          </a:bodyPr>
          <a:lstStyle/>
          <a:p>
            <a:pPr algn="ctr"/>
            <a:r>
              <a:rPr lang="en-US" sz="2700" dirty="0">
                <a:solidFill>
                  <a:srgbClr val="FFFFFF"/>
                </a:solidFill>
                <a:latin typeface="Arial" panose="020B0604020202020204" pitchFamily="34" charset="0"/>
              </a:rPr>
              <a:t>E-filing of complaints at Consumer Forums of India</a:t>
            </a:r>
            <a:endParaRPr lang="en-IN" sz="27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55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xit" presetSubtype="0" accel="50000" decel="50000" fill="hold" grpId="0" nodeType="withEffect">
                                  <p:stCondLst>
                                    <p:cond delay="717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21B5F2-CF14-42A4-914A-3AF08663A8F9}"/>
              </a:ext>
            </a:extLst>
          </p:cNvPr>
          <p:cNvSpPr/>
          <p:nvPr/>
        </p:nvSpPr>
        <p:spPr>
          <a:xfrm>
            <a:off x="447675" y="466725"/>
            <a:ext cx="11239500" cy="371475"/>
          </a:xfrm>
          <a:prstGeom prst="rect">
            <a:avLst/>
          </a:prstGeom>
          <a:solidFill>
            <a:srgbClr val="4472C4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User Registration : GET OTP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36073F-6A2B-4815-A364-4C675E1559AF}"/>
              </a:ext>
            </a:extLst>
          </p:cNvPr>
          <p:cNvSpPr/>
          <p:nvPr/>
        </p:nvSpPr>
        <p:spPr>
          <a:xfrm>
            <a:off x="447675" y="1047750"/>
            <a:ext cx="11172825" cy="3133725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</a:rPr>
              <a:t> OTP  sent on Registered Mobile no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After Submit button is clicked on User Registration screen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buAutoNum type="arabicPeriod"/>
            </a:pPr>
            <a:r>
              <a:rPr lang="en-US" sz="1575" dirty="0">
                <a:solidFill>
                  <a:srgbClr val="000000"/>
                </a:solidFill>
                <a:latin typeface="Calibri" panose="020F0502020204030204" pitchFamily="34" charset="0"/>
              </a:rPr>
              <a:t> User will get OTP on the registered mobile number. </a:t>
            </a:r>
          </a:p>
          <a:p>
            <a:r>
              <a:rPr lang="en-US" sz="1575" dirty="0">
                <a:solidFill>
                  <a:srgbClr val="000000"/>
                </a:solidFill>
                <a:latin typeface="Calibri" panose="020F0502020204030204" pitchFamily="34" charset="0"/>
              </a:rPr>
              <a:t>2. OTP will be valid for 15 minutes.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 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35388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AA89AA-571F-417A-9677-C8916BC001C9}"/>
              </a:ext>
            </a:extLst>
          </p:cNvPr>
          <p:cNvSpPr/>
          <p:nvPr/>
        </p:nvSpPr>
        <p:spPr>
          <a:xfrm>
            <a:off x="447675" y="466725"/>
            <a:ext cx="11239500" cy="371475"/>
          </a:xfrm>
          <a:prstGeom prst="rect">
            <a:avLst/>
          </a:prstGeom>
          <a:solidFill>
            <a:srgbClr val="4472C4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User Registration : Activate Account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0264AC-E0F4-4B2F-94EA-43066060183E}"/>
              </a:ext>
            </a:extLst>
          </p:cNvPr>
          <p:cNvSpPr/>
          <p:nvPr/>
        </p:nvSpPr>
        <p:spPr>
          <a:xfrm>
            <a:off x="476250" y="914400"/>
            <a:ext cx="11239500" cy="2286000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</a:rPr>
              <a:t>Receive Activation Link on email Id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buAutoNum type="arabicPeriod"/>
            </a:pPr>
            <a:r>
              <a:rPr lang="en-IN" sz="1350">
                <a:solidFill>
                  <a:srgbClr val="000000"/>
                </a:solidFill>
                <a:latin typeface="Calibri" panose="020F0502020204030204" pitchFamily="34" charset="0"/>
              </a:rPr>
              <a:t>Type in email id </a:t>
            </a:r>
          </a:p>
          <a:p>
            <a:pPr>
              <a:buAutoNum type="arabicPeriod"/>
            </a:pPr>
            <a:r>
              <a:rPr lang="en-US" sz="1350">
                <a:solidFill>
                  <a:srgbClr val="000000"/>
                </a:solidFill>
                <a:latin typeface="Calibri" panose="020F0502020204030204" pitchFamily="34" charset="0"/>
              </a:rPr>
              <a:t>Enter OTP received on mobile number</a:t>
            </a:r>
          </a:p>
          <a:p>
            <a:pPr>
              <a:buAutoNum type="arabicPeriod"/>
            </a:pPr>
            <a:r>
              <a:rPr lang="en-US" sz="1350">
                <a:solidFill>
                  <a:srgbClr val="000000"/>
                </a:solidFill>
                <a:latin typeface="Calibri" panose="020F0502020204030204" pitchFamily="34" charset="0"/>
              </a:rPr>
              <a:t>Click on Continue button to  get User activation link on email id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sz="1350">
                <a:solidFill>
                  <a:srgbClr val="000000"/>
                </a:solidFill>
                <a:latin typeface="Calibri" panose="020F0502020204030204" pitchFamily="34" charset="0"/>
              </a:rPr>
              <a:t>A confirmation email to activate account will be sent to the registered email id</a:t>
            </a:r>
            <a:endParaRPr lang="en-IN" sz="135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9791E3-73EF-43F3-8C51-32F8DD52706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3305175"/>
            <a:ext cx="11229975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A131E6-E573-41F5-96BB-A969397C4415}"/>
              </a:ext>
            </a:extLst>
          </p:cNvPr>
          <p:cNvSpPr/>
          <p:nvPr/>
        </p:nvSpPr>
        <p:spPr>
          <a:xfrm>
            <a:off x="952500" y="1962150"/>
            <a:ext cx="7029450" cy="2971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4D2777-541A-4DC7-A3ED-2599A16ACE2A}"/>
              </a:ext>
            </a:extLst>
          </p:cNvPr>
          <p:cNvSpPr/>
          <p:nvPr/>
        </p:nvSpPr>
        <p:spPr>
          <a:xfrm>
            <a:off x="1390650" y="2181226"/>
            <a:ext cx="4762500" cy="30003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8E612B-ED76-4BA4-87EA-E01D8D4E2020}"/>
              </a:ext>
            </a:extLst>
          </p:cNvPr>
          <p:cNvSpPr/>
          <p:nvPr/>
        </p:nvSpPr>
        <p:spPr>
          <a:xfrm>
            <a:off x="542925" y="2438401"/>
            <a:ext cx="4762500" cy="311467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0865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DEBEE9-66D3-47CD-B34C-3636F30943DA}"/>
              </a:ext>
            </a:extLst>
          </p:cNvPr>
          <p:cNvSpPr/>
          <p:nvPr/>
        </p:nvSpPr>
        <p:spPr>
          <a:xfrm>
            <a:off x="447675" y="466725"/>
            <a:ext cx="11239500" cy="371475"/>
          </a:xfrm>
          <a:prstGeom prst="rect">
            <a:avLst/>
          </a:prstGeom>
          <a:solidFill>
            <a:srgbClr val="4472C4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User Registration : Activate Account                                               </a:t>
            </a:r>
            <a:r>
              <a:rPr lang="en-IN" b="1" i="1">
                <a:solidFill>
                  <a:srgbClr val="FFFFFF"/>
                </a:solidFill>
                <a:latin typeface="Calibri" panose="020F0502020204030204" pitchFamily="34" charset="0"/>
              </a:rPr>
              <a:t>continues………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04EE38-8E44-4EAE-BD91-7973490A23EE}"/>
              </a:ext>
            </a:extLst>
          </p:cNvPr>
          <p:cNvSpPr/>
          <p:nvPr/>
        </p:nvSpPr>
        <p:spPr>
          <a:xfrm>
            <a:off x="7820025" y="1047751"/>
            <a:ext cx="3790950" cy="5362575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</a:rPr>
              <a:t>Activate Account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Login to Email account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Open the email received in Inbox from </a:t>
            </a:r>
            <a:r>
              <a:rPr lang="en-US" sz="1350" dirty="0" err="1">
                <a:solidFill>
                  <a:srgbClr val="000000"/>
                </a:solidFill>
                <a:latin typeface="Calibri" panose="020F0502020204030204" pitchFamily="34" charset="0"/>
              </a:rPr>
              <a:t>confonet</a:t>
            </a: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 email address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buAutoNum type="arabicPeriod"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Click on Activate Account button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sz="135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2. User activated successfully message  </a:t>
            </a:r>
          </a:p>
          <a:p>
            <a:r>
              <a:rPr lang="en-IN" sz="1350" dirty="0">
                <a:solidFill>
                  <a:srgbClr val="000000"/>
                </a:solidFill>
                <a:latin typeface="Calibri" panose="020F0502020204030204" pitchFamily="34" charset="0"/>
              </a:rPr>
              <a:t>       is displayed.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6B2ACE-C37E-4616-A463-34F9F07ADA1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1038225"/>
            <a:ext cx="7267575" cy="3752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F3669C-37C5-4292-86E8-C42027055E1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5153025"/>
            <a:ext cx="7191375" cy="1219200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A211C6E7-6AB7-4FBB-834C-BADEF34AFB65}"/>
              </a:ext>
            </a:extLst>
          </p:cNvPr>
          <p:cNvSpPr/>
          <p:nvPr/>
        </p:nvSpPr>
        <p:spPr>
          <a:xfrm>
            <a:off x="3448050" y="4600576"/>
            <a:ext cx="1028700" cy="561975"/>
          </a:xfrm>
          <a:prstGeom prst="downArrow">
            <a:avLst/>
          </a:prstGeom>
          <a:solidFill>
            <a:srgbClr val="4472C4"/>
          </a:solidFill>
          <a:ln w="9525" cap="flat" cmpd="sng" algn="ctr">
            <a:solidFill>
              <a:srgbClr val="4472C4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r>
              <a:rPr lang="en-IN" sz="975">
                <a:solidFill>
                  <a:srgbClr val="FFFFFF"/>
                </a:solidFill>
                <a:latin typeface="Calibri" panose="020F0502020204030204" pitchFamily="34" charset="0"/>
              </a:rPr>
              <a:t>Next page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35638E-195E-4542-9D7B-2B4C7404213B}"/>
              </a:ext>
            </a:extLst>
          </p:cNvPr>
          <p:cNvSpPr/>
          <p:nvPr/>
        </p:nvSpPr>
        <p:spPr>
          <a:xfrm>
            <a:off x="6248401" y="5076825"/>
            <a:ext cx="1933575" cy="51435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FFAE46-1A8A-4828-8300-248BC8EFBD92}"/>
              </a:ext>
            </a:extLst>
          </p:cNvPr>
          <p:cNvSpPr/>
          <p:nvPr/>
        </p:nvSpPr>
        <p:spPr>
          <a:xfrm>
            <a:off x="2219325" y="3486150"/>
            <a:ext cx="5848350" cy="55245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85ABA5-CD39-48AC-8149-70F29B8DAAB7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2924175"/>
            <a:ext cx="8667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71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681E94-8C9E-4AD4-BD33-4FD9E1C1C6AC}"/>
              </a:ext>
            </a:extLst>
          </p:cNvPr>
          <p:cNvSpPr/>
          <p:nvPr/>
        </p:nvSpPr>
        <p:spPr>
          <a:xfrm>
            <a:off x="1809750" y="1714500"/>
            <a:ext cx="7686675" cy="1895475"/>
          </a:xfrm>
          <a:prstGeom prst="rect">
            <a:avLst/>
          </a:prstGeom>
          <a:solidFill>
            <a:srgbClr val="FF0000">
              <a:alpha val="24706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b">
            <a:noAutofit/>
          </a:bodyPr>
          <a:lstStyle/>
          <a:p>
            <a:pPr algn="ctr"/>
            <a:r>
              <a:rPr lang="en-IN" sz="4500" b="1">
                <a:solidFill>
                  <a:srgbClr val="FFFFFF"/>
                </a:solidFill>
                <a:latin typeface="Times New Roman" panose="02020603050405020304" pitchFamily="18" charset="0"/>
              </a:rPr>
              <a:t>Thank You</a:t>
            </a:r>
          </a:p>
          <a:p>
            <a:pPr algn="ctr"/>
            <a:r>
              <a:rPr lang="en-IN" sz="45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88356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DDAB1E-F899-411D-865D-2E29EE495FE4}"/>
              </a:ext>
            </a:extLst>
          </p:cNvPr>
          <p:cNvSpPr/>
          <p:nvPr/>
        </p:nvSpPr>
        <p:spPr>
          <a:xfrm>
            <a:off x="1219200" y="438150"/>
            <a:ext cx="9753600" cy="695325"/>
          </a:xfrm>
          <a:prstGeom prst="rect">
            <a:avLst/>
          </a:prstGeom>
          <a:solidFill>
            <a:srgbClr val="FF0000">
              <a:alpha val="60784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b">
            <a:noAutofit/>
          </a:bodyPr>
          <a:lstStyle/>
          <a:p>
            <a:pPr algn="ctr"/>
            <a:r>
              <a:rPr lang="en-IN" sz="45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Online Consumer Complaint Filing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B398C1-63D9-418C-9EDC-7F16AB592F8D}"/>
              </a:ext>
            </a:extLst>
          </p:cNvPr>
          <p:cNvSpPr/>
          <p:nvPr/>
        </p:nvSpPr>
        <p:spPr>
          <a:xfrm>
            <a:off x="742951" y="3524251"/>
            <a:ext cx="10925175" cy="2371725"/>
          </a:xfrm>
          <a:prstGeom prst="rect">
            <a:avLst/>
          </a:prstGeom>
          <a:solidFill>
            <a:srgbClr val="FF0000">
              <a:alpha val="60784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t">
            <a:noAutofit/>
          </a:bodyPr>
          <a:lstStyle/>
          <a:p>
            <a:pPr algn="ctr"/>
            <a:r>
              <a:rPr lang="en-US" sz="2700" dirty="0">
                <a:solidFill>
                  <a:srgbClr val="FFFFFF"/>
                </a:solidFill>
                <a:latin typeface="Arial" panose="020B0604020202020204" pitchFamily="34" charset="0"/>
              </a:rPr>
              <a:t>Complaint Filing at the comfort of your home has now become feasible with the newly launched </a:t>
            </a:r>
            <a:r>
              <a:rPr lang="en-US" sz="2700" dirty="0" err="1">
                <a:solidFill>
                  <a:srgbClr val="FFFFFF"/>
                </a:solidFill>
                <a:latin typeface="Arial" panose="020B0604020202020204" pitchFamily="34" charset="0"/>
              </a:rPr>
              <a:t>Edaakhil</a:t>
            </a:r>
            <a:r>
              <a:rPr lang="en-US" sz="2700" dirty="0">
                <a:solidFill>
                  <a:srgbClr val="FFFFFF"/>
                </a:solidFill>
                <a:latin typeface="Arial" panose="020B0604020202020204" pitchFamily="34" charset="0"/>
              </a:rPr>
              <a:t> Application. A user , may be a complainant or an advocate , can file a complaint online at his/her ease. No more visits to the consumer forum are required</a:t>
            </a:r>
            <a:endParaRPr lang="en-IN" sz="27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88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E2E5D3-FB85-405F-A819-BB232408E2C5}"/>
              </a:ext>
            </a:extLst>
          </p:cNvPr>
          <p:cNvSpPr/>
          <p:nvPr/>
        </p:nvSpPr>
        <p:spPr>
          <a:xfrm>
            <a:off x="1828800" y="1028700"/>
            <a:ext cx="7943850" cy="819150"/>
          </a:xfrm>
          <a:prstGeom prst="rect">
            <a:avLst/>
          </a:prstGeom>
          <a:solidFill>
            <a:srgbClr val="FF0000">
              <a:alpha val="57647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b">
            <a:noAutofit/>
          </a:bodyPr>
          <a:lstStyle/>
          <a:p>
            <a:pPr algn="ctr"/>
            <a:r>
              <a:rPr lang="en-IN" sz="4500" b="1">
                <a:solidFill>
                  <a:srgbClr val="FFFFFF"/>
                </a:solidFill>
                <a:latin typeface="Times New Roman" panose="02020603050405020304" pitchFamily="18" charset="0"/>
              </a:rPr>
              <a:t>Registered User?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5C1408-C0E0-4344-9E57-203E2BCB3331}"/>
              </a:ext>
            </a:extLst>
          </p:cNvPr>
          <p:cNvSpPr/>
          <p:nvPr/>
        </p:nvSpPr>
        <p:spPr>
          <a:xfrm>
            <a:off x="685800" y="3067051"/>
            <a:ext cx="10220325" cy="2943225"/>
          </a:xfrm>
          <a:prstGeom prst="rect">
            <a:avLst/>
          </a:prstGeom>
          <a:solidFill>
            <a:srgbClr val="FF0000">
              <a:alpha val="61961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t">
            <a:noAutofit/>
          </a:bodyPr>
          <a:lstStyle/>
          <a:p>
            <a:pPr algn="ctr"/>
            <a:endParaRPr lang="en-IN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IN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Visit e-filing portal </a:t>
            </a:r>
            <a:r>
              <a:rPr lang="en-IN" sz="2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www.edaakhil.nic.in</a:t>
            </a:r>
            <a: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 to register your email id and become a registered user</a:t>
            </a:r>
          </a:p>
          <a:p>
            <a:pPr algn="ctr">
              <a:buAutoNum type="arabicPeriod"/>
            </a:pPr>
            <a:endParaRPr lang="en-IN" sz="24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IN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Without a registered user id , 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complaint</a:t>
            </a:r>
            <a: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filing process could not be started.</a:t>
            </a:r>
          </a:p>
          <a:p>
            <a:pPr algn="ctr"/>
            <a:endParaRPr lang="en-IN" sz="2400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algn="ctr"/>
            <a:r>
              <a:rPr lang="en-IN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  </a:t>
            </a:r>
          </a:p>
          <a:p>
            <a:pPr algn="ctr"/>
            <a:r>
              <a:rPr lang="en-IN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0502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xit" presetSubtype="0" accel="50000" decel="50000" fill="hold" grpId="0" nodeType="withEffect">
                                  <p:stCondLst>
                                    <p:cond delay="2297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58BEB8-50BF-4F16-83D9-230BA2CBAFBD}"/>
              </a:ext>
            </a:extLst>
          </p:cNvPr>
          <p:cNvSpPr/>
          <p:nvPr/>
        </p:nvSpPr>
        <p:spPr>
          <a:xfrm>
            <a:off x="1828800" y="1028700"/>
            <a:ext cx="7943850" cy="819150"/>
          </a:xfrm>
          <a:prstGeom prst="rect">
            <a:avLst/>
          </a:prstGeom>
          <a:solidFill>
            <a:srgbClr val="FF0000">
              <a:alpha val="57647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b">
            <a:noAutofit/>
          </a:bodyPr>
          <a:lstStyle/>
          <a:p>
            <a:pPr algn="ctr"/>
            <a:r>
              <a:rPr lang="en-IN" sz="4500" b="1">
                <a:solidFill>
                  <a:srgbClr val="FFFFFF"/>
                </a:solidFill>
                <a:latin typeface="Times New Roman" panose="02020603050405020304" pitchFamily="18" charset="0"/>
              </a:rPr>
              <a:t>How to start?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997572-AB94-42AC-ABCF-632364AE65AC}"/>
              </a:ext>
            </a:extLst>
          </p:cNvPr>
          <p:cNvSpPr/>
          <p:nvPr/>
        </p:nvSpPr>
        <p:spPr>
          <a:xfrm>
            <a:off x="847725" y="2038350"/>
            <a:ext cx="10220325" cy="3695700"/>
          </a:xfrm>
          <a:prstGeom prst="rect">
            <a:avLst/>
          </a:prstGeom>
          <a:solidFill>
            <a:srgbClr val="FF0000">
              <a:alpha val="61961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t">
            <a:noAutofit/>
          </a:bodyPr>
          <a:lstStyle/>
          <a:p>
            <a:pPr algn="ctr"/>
            <a:r>
              <a:rPr lang="en-IN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To file a new Complaint, user must have</a:t>
            </a:r>
          </a:p>
          <a:p>
            <a:pPr algn="ctr"/>
            <a:r>
              <a:rPr lang="en-IN" sz="2400" dirty="0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</a:p>
          <a:p>
            <a:pPr algn="ctr"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 A valid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</a:rPr>
              <a:t>EmailId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 : to get registered on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</a:rPr>
              <a:t>Edaakhil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 portal </a:t>
            </a:r>
          </a:p>
          <a:p>
            <a:pPr algn="ctr"/>
            <a:endParaRPr lang="en-IN" sz="24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2. Soft copies of Identity Proof: Voter Id/ Pan Card/ Passport/ Ration Card/BPL/AAY Card/Driving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</a:rPr>
              <a:t>Licence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.</a:t>
            </a:r>
          </a:p>
          <a:p>
            <a:pPr algn="ctr"/>
            <a:r>
              <a:rPr lang="en-IN" sz="2400" dirty="0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3. Document Format should be PDF only.</a:t>
            </a:r>
          </a:p>
          <a:p>
            <a:pPr algn="ctr"/>
            <a:r>
              <a:rPr lang="en-IN" sz="2400" dirty="0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</a:p>
          <a:p>
            <a:pPr algn="ctr"/>
            <a:r>
              <a:rPr lang="en-IN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 algn="ctr"/>
            <a:r>
              <a:rPr lang="en-IN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 algn="ctr"/>
            <a:r>
              <a:rPr lang="en-IN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93558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F072AA-F2E7-40FD-B7D8-E041C936875A}"/>
              </a:ext>
            </a:extLst>
          </p:cNvPr>
          <p:cNvSpPr/>
          <p:nvPr/>
        </p:nvSpPr>
        <p:spPr>
          <a:xfrm>
            <a:off x="695325" y="180975"/>
            <a:ext cx="10763250" cy="1247775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>
            <a:outerShdw blurRad="47625" dist="28575" dir="13500008" rotWithShape="0">
              <a:srgbClr val="000000">
                <a:alpha val="50196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r>
              <a:rPr lang="pl-PL" sz="2400" b="1">
                <a:solidFill>
                  <a:srgbClr val="000000"/>
                </a:solidFill>
                <a:latin typeface="Calibri Light" panose="020F0302020204030204" pitchFamily="34" charset="0"/>
              </a:rPr>
              <a:t>Go to http://edaakhil.nic.in/</a:t>
            </a:r>
            <a:br>
              <a:rPr lang="pl-PL" sz="2400" b="1">
                <a:solidFill>
                  <a:srgbClr val="000000"/>
                </a:solidFill>
                <a:latin typeface="Calibri Light" panose="020F0302020204030204" pitchFamily="34" charset="0"/>
              </a:rPr>
            </a:br>
            <a:endParaRPr lang="pl-PL" sz="2400" b="1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algn="ctr"/>
            <a:br>
              <a:rPr lang="en-IN" sz="2400" b="1">
                <a:solidFill>
                  <a:srgbClr val="000000"/>
                </a:solidFill>
                <a:latin typeface="Calibri Light" panose="020F0302020204030204" pitchFamily="34" charset="0"/>
              </a:rPr>
            </a:br>
            <a:r>
              <a:rPr lang="en-US" b="1">
                <a:solidFill>
                  <a:srgbClr val="000000"/>
                </a:solidFill>
                <a:latin typeface="Calibri Light" panose="020F0302020204030204" pitchFamily="34" charset="0"/>
              </a:rPr>
              <a:t>Click on “Enter Website” button</a:t>
            </a:r>
            <a:endParaRPr lang="en-IN" b="1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7F1EB-E704-4450-914D-74E0A7AB22C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2514600"/>
            <a:ext cx="10610850" cy="3990975"/>
          </a:xfrm>
          <a:prstGeom prst="rect">
            <a:avLst/>
          </a:prstGeom>
          <a:solidFill>
            <a:srgbClr val="FFFFFF"/>
          </a:solidFill>
          <a:ln w="76200" cap="flat" cmpd="sng" algn="ctr">
            <a:solidFill>
              <a:srgbClr val="292929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7065C26B-797C-488B-97F3-B6231F4D1D12}"/>
              </a:ext>
            </a:extLst>
          </p:cNvPr>
          <p:cNvSpPr/>
          <p:nvPr/>
        </p:nvSpPr>
        <p:spPr>
          <a:xfrm>
            <a:off x="4438650" y="5857876"/>
            <a:ext cx="857250" cy="333375"/>
          </a:xfrm>
          <a:prstGeom prst="rightArrow">
            <a:avLst/>
          </a:prstGeom>
          <a:solidFill>
            <a:srgbClr val="4472C4"/>
          </a:solidFill>
          <a:ln w="9525" cap="flat" cmpd="sng" algn="ctr">
            <a:solidFill>
              <a:srgbClr val="4472C4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F70434-F021-4EC7-A0EC-24E080F44F9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9525"/>
            <a:ext cx="12220575" cy="6886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782EE8-3803-4E93-A6F9-B0704F71E56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695450"/>
            <a:ext cx="10848975" cy="5810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4518F5-A4EC-49DF-A91F-7F0F50DFB523}"/>
              </a:ext>
            </a:extLst>
          </p:cNvPr>
          <p:cNvSpPr/>
          <p:nvPr/>
        </p:nvSpPr>
        <p:spPr>
          <a:xfrm>
            <a:off x="619125" y="1695450"/>
            <a:ext cx="2381250" cy="581025"/>
          </a:xfrm>
          <a:prstGeom prst="rect">
            <a:avLst/>
          </a:prstGeom>
          <a:solidFill>
            <a:srgbClr val="FFFF00">
              <a:alpha val="19608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9A32FF87-F0E3-4E8F-A110-3C2BE9967F9E}"/>
              </a:ext>
            </a:extLst>
          </p:cNvPr>
          <p:cNvSpPr/>
          <p:nvPr/>
        </p:nvSpPr>
        <p:spPr>
          <a:xfrm rot="16200000">
            <a:off x="190500" y="1676400"/>
            <a:ext cx="533400" cy="657225"/>
          </a:xfrm>
          <a:prstGeom prst="downArrow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4547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4E1502-F503-4301-AF98-F98A5DEC3551}"/>
              </a:ext>
            </a:extLst>
          </p:cNvPr>
          <p:cNvSpPr/>
          <p:nvPr/>
        </p:nvSpPr>
        <p:spPr>
          <a:xfrm>
            <a:off x="695325" y="428625"/>
            <a:ext cx="10763250" cy="1247775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>
            <a:outerShdw blurRad="47625" dist="28575" dir="13500008" rotWithShape="0">
              <a:srgbClr val="000000">
                <a:alpha val="50196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r>
              <a:rPr lang="en-IN" sz="2400" b="1">
                <a:solidFill>
                  <a:srgbClr val="000000"/>
                </a:solidFill>
                <a:latin typeface="Calibri Light" panose="020F0302020204030204" pitchFamily="34" charset="0"/>
              </a:rPr>
              <a:t>Edaakhil Application Home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E1F08E-080F-48A5-A564-71A09999DA62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2047875"/>
            <a:ext cx="10610850" cy="4410075"/>
          </a:xfrm>
          <a:prstGeom prst="rect">
            <a:avLst/>
          </a:prstGeom>
          <a:solidFill>
            <a:srgbClr val="FFFFFF"/>
          </a:solidFill>
          <a:ln w="76200" cap="flat" cmpd="sng" algn="ctr">
            <a:solidFill>
              <a:srgbClr val="292929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56EE54-19A9-4B29-8512-00751C107BFD}"/>
              </a:ext>
            </a:extLst>
          </p:cNvPr>
          <p:cNvSpPr/>
          <p:nvPr/>
        </p:nvSpPr>
        <p:spPr>
          <a:xfrm>
            <a:off x="695325" y="2295525"/>
            <a:ext cx="10763250" cy="590550"/>
          </a:xfrm>
          <a:prstGeom prst="rect">
            <a:avLst/>
          </a:prstGeom>
          <a:solidFill>
            <a:srgbClr val="FF0000">
              <a:alpha val="12941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6" name="audio_id_10323">
            <a:hlinkClick r:id="" action="ppaction://media"/>
            <a:extLst>
              <a:ext uri="{FF2B5EF4-FFF2-40B4-BE49-F238E27FC236}">
                <a16:creationId xmlns:a16="http://schemas.microsoft.com/office/drawing/2014/main" id="{BAC8C4F2-35EE-4378-B6FE-D09424AFA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250" y="381000"/>
            <a:ext cx="457200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720914-D71B-4451-8CF6-6A3A01312AD7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9525"/>
            <a:ext cx="12220575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1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xit" presetSubtype="0" accel="50000" decel="50000" fill="hold" grpId="0" nodeType="withEffect">
                                  <p:stCondLst>
                                    <p:cond delay="12302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exit" presetSubtype="0" accel="50000" decel="50000" fill="hold" nodeType="withEffect">
                                  <p:stCondLst>
                                    <p:cond delay="12302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exit" presetSubtype="0" accel="50000" decel="50000" fill="hold" grpId="0" nodeType="withEffect">
                                  <p:stCondLst>
                                    <p:cond delay="12302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12302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0" presetClass="exit" presetSubtype="0" accel="50000" decel="50000" fill="hold" nodeType="withEffect">
                                  <p:stCondLst>
                                    <p:cond delay="12302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19D11-5EFC-4133-AB15-32ACA08D91A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1333500"/>
            <a:ext cx="7848600" cy="36385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1D8B8B-E049-4887-B4B1-4CBD696FB486}"/>
              </a:ext>
            </a:extLst>
          </p:cNvPr>
          <p:cNvSpPr/>
          <p:nvPr/>
        </p:nvSpPr>
        <p:spPr>
          <a:xfrm>
            <a:off x="447675" y="466725"/>
            <a:ext cx="11239500" cy="371475"/>
          </a:xfrm>
          <a:prstGeom prst="rect">
            <a:avLst/>
          </a:prstGeom>
          <a:solidFill>
            <a:srgbClr val="4472C4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User Registration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39C4EE-0D62-4FE8-88D7-473C458FE7E1}"/>
              </a:ext>
            </a:extLst>
          </p:cNvPr>
          <p:cNvSpPr/>
          <p:nvPr/>
        </p:nvSpPr>
        <p:spPr>
          <a:xfrm>
            <a:off x="8439151" y="1371600"/>
            <a:ext cx="3190875" cy="3609975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User Registration: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sz="1350">
                <a:solidFill>
                  <a:srgbClr val="000000"/>
                </a:solidFill>
                <a:latin typeface="Calibri" panose="020F0502020204030204" pitchFamily="34" charset="0"/>
              </a:rPr>
              <a:t>1)Click on Complainant/Advocate Section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sz="1350">
                <a:solidFill>
                  <a:srgbClr val="000000"/>
                </a:solidFill>
                <a:latin typeface="Calibri" panose="020F0502020204030204" pitchFamily="34" charset="0"/>
              </a:rPr>
              <a:t>2) Click on Registration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 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B4A9A09-89B1-4945-92D3-36D35A04F65A}"/>
              </a:ext>
            </a:extLst>
          </p:cNvPr>
          <p:cNvSpPr/>
          <p:nvPr/>
        </p:nvSpPr>
        <p:spPr>
          <a:xfrm>
            <a:off x="409575" y="3000375"/>
            <a:ext cx="523875" cy="295275"/>
          </a:xfrm>
          <a:prstGeom prst="rightArrow">
            <a:avLst/>
          </a:prstGeom>
          <a:solidFill>
            <a:srgbClr val="4472C4"/>
          </a:solidFill>
          <a:ln w="9525" cap="flat" cmpd="sng" algn="ctr">
            <a:solidFill>
              <a:srgbClr val="4472C4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B8CA43-8256-4EA8-8C2F-4BF296A2750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9525"/>
            <a:ext cx="12220575" cy="6886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903AA5-719D-4E33-AA17-1C6A7F30AC77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9525"/>
            <a:ext cx="12220575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51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49D4ED-CF74-473B-BE9B-C01B2A40D10C}"/>
              </a:ext>
            </a:extLst>
          </p:cNvPr>
          <p:cNvSpPr/>
          <p:nvPr/>
        </p:nvSpPr>
        <p:spPr>
          <a:xfrm>
            <a:off x="447675" y="466725"/>
            <a:ext cx="11239500" cy="371475"/>
          </a:xfrm>
          <a:prstGeom prst="rect">
            <a:avLst/>
          </a:prstGeom>
          <a:solidFill>
            <a:srgbClr val="4472C4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User Registration Process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110E42-3F37-42EB-9723-EB86C47702B8}"/>
              </a:ext>
            </a:extLst>
          </p:cNvPr>
          <p:cNvSpPr/>
          <p:nvPr/>
        </p:nvSpPr>
        <p:spPr>
          <a:xfrm>
            <a:off x="476250" y="923926"/>
            <a:ext cx="11172825" cy="53625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15BAE8-18A7-4EA7-8CF4-6723C16BEDB2}"/>
              </a:ext>
            </a:extLst>
          </p:cNvPr>
          <p:cNvSpPr/>
          <p:nvPr/>
        </p:nvSpPr>
        <p:spPr>
          <a:xfrm>
            <a:off x="609600" y="1200150"/>
            <a:ext cx="2752725" cy="476250"/>
          </a:xfrm>
          <a:prstGeom prst="rect">
            <a:avLst/>
          </a:prstGeom>
          <a:solidFill>
            <a:srgbClr val="FF0000">
              <a:alpha val="60784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42875" dist="161925" dir="2699998" rotWithShape="0">
              <a:srgbClr val="000000">
                <a:alpha val="30196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Register Email id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983591-C099-4B13-9725-D67DBE99B9AE}"/>
              </a:ext>
            </a:extLst>
          </p:cNvPr>
          <p:cNvSpPr/>
          <p:nvPr/>
        </p:nvSpPr>
        <p:spPr>
          <a:xfrm>
            <a:off x="4076700" y="2962275"/>
            <a:ext cx="2676525" cy="476250"/>
          </a:xfrm>
          <a:prstGeom prst="rect">
            <a:avLst/>
          </a:prstGeom>
          <a:solidFill>
            <a:srgbClr val="FF0000">
              <a:alpha val="60784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42875" dist="161925" dir="2699998" rotWithShape="0">
              <a:srgbClr val="000000">
                <a:alpha val="30196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Get OTP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855771-5710-4807-B0A4-7249A3058892}"/>
              </a:ext>
            </a:extLst>
          </p:cNvPr>
          <p:cNvSpPr/>
          <p:nvPr/>
        </p:nvSpPr>
        <p:spPr>
          <a:xfrm>
            <a:off x="7981950" y="4676775"/>
            <a:ext cx="2533650" cy="476250"/>
          </a:xfrm>
          <a:prstGeom prst="rect">
            <a:avLst/>
          </a:prstGeom>
          <a:solidFill>
            <a:srgbClr val="FF0000">
              <a:alpha val="60784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42875" dist="161925" dir="2699998" rotWithShape="0">
              <a:srgbClr val="000000">
                <a:alpha val="30196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Activate Account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0E88AC-D215-4917-B685-AF97064FC4BD}"/>
              </a:ext>
            </a:extLst>
          </p:cNvPr>
          <p:cNvSpPr/>
          <p:nvPr/>
        </p:nvSpPr>
        <p:spPr>
          <a:xfrm rot="16200000">
            <a:off x="2924175" y="2095500"/>
            <a:ext cx="1733550" cy="9048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85C848-37A7-44A6-AF82-853869B9F46A}"/>
              </a:ext>
            </a:extLst>
          </p:cNvPr>
          <p:cNvSpPr/>
          <p:nvPr/>
        </p:nvSpPr>
        <p:spPr>
          <a:xfrm rot="16200000">
            <a:off x="6581776" y="3600451"/>
            <a:ext cx="1800225" cy="149542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6D816E-BD10-45EB-935B-0FB1F667B165}"/>
              </a:ext>
            </a:extLst>
          </p:cNvPr>
          <p:cNvSpPr/>
          <p:nvPr/>
        </p:nvSpPr>
        <p:spPr>
          <a:xfrm>
            <a:off x="609600" y="1571625"/>
            <a:ext cx="2733675" cy="466725"/>
          </a:xfrm>
          <a:prstGeom prst="rect">
            <a:avLst/>
          </a:prstGeom>
          <a:solidFill>
            <a:srgbClr val="5B9BD5">
              <a:alpha val="60784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r>
              <a:rPr lang="en-IN" sz="2100" b="1">
                <a:solidFill>
                  <a:srgbClr val="FFFFFF"/>
                </a:solidFill>
                <a:latin typeface="Calibri" panose="020F0502020204030204" pitchFamily="34" charset="0"/>
              </a:rPr>
              <a:t>STEP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EEC823-A947-4910-8A7F-F862ADF9ACA0}"/>
              </a:ext>
            </a:extLst>
          </p:cNvPr>
          <p:cNvSpPr/>
          <p:nvPr/>
        </p:nvSpPr>
        <p:spPr>
          <a:xfrm>
            <a:off x="4048125" y="3333751"/>
            <a:ext cx="2733675" cy="466725"/>
          </a:xfrm>
          <a:prstGeom prst="rect">
            <a:avLst/>
          </a:prstGeom>
          <a:solidFill>
            <a:srgbClr val="5B9BD5">
              <a:alpha val="60784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r>
              <a:rPr lang="en-IN" sz="2100" b="1">
                <a:solidFill>
                  <a:srgbClr val="FFFFFF"/>
                </a:solidFill>
                <a:latin typeface="Calibri" panose="020F0502020204030204" pitchFamily="34" charset="0"/>
              </a:rPr>
              <a:t>STEP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745C4C-4139-4DFB-B349-2C7C982CD432}"/>
              </a:ext>
            </a:extLst>
          </p:cNvPr>
          <p:cNvSpPr/>
          <p:nvPr/>
        </p:nvSpPr>
        <p:spPr>
          <a:xfrm>
            <a:off x="7981950" y="5153026"/>
            <a:ext cx="2533650" cy="466725"/>
          </a:xfrm>
          <a:prstGeom prst="rect">
            <a:avLst/>
          </a:prstGeom>
          <a:solidFill>
            <a:srgbClr val="5B9BD5">
              <a:alpha val="60784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r>
              <a:rPr lang="en-IN" sz="2100" b="1">
                <a:solidFill>
                  <a:srgbClr val="FFFFFF"/>
                </a:solidFill>
                <a:latin typeface="Calibri" panose="020F0502020204030204" pitchFamily="34" charset="0"/>
              </a:rPr>
              <a:t>STEP 3</a:t>
            </a:r>
          </a:p>
        </p:txBody>
      </p:sp>
    </p:spTree>
    <p:extLst>
      <p:ext uri="{BB962C8B-B14F-4D97-AF65-F5344CB8AC3E}">
        <p14:creationId xmlns:p14="http://schemas.microsoft.com/office/powerpoint/2010/main" val="32254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B94A02-5AC0-4D84-A524-81881E32255E}"/>
              </a:ext>
            </a:extLst>
          </p:cNvPr>
          <p:cNvSpPr/>
          <p:nvPr/>
        </p:nvSpPr>
        <p:spPr>
          <a:xfrm>
            <a:off x="447675" y="466725"/>
            <a:ext cx="11239500" cy="371475"/>
          </a:xfrm>
          <a:prstGeom prst="rect">
            <a:avLst/>
          </a:prstGeom>
          <a:solidFill>
            <a:srgbClr val="4472C4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User Registration : Register Email ID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E84E8F-4887-4601-B8CD-6B708075A54F}"/>
              </a:ext>
            </a:extLst>
          </p:cNvPr>
          <p:cNvSpPr/>
          <p:nvPr/>
        </p:nvSpPr>
        <p:spPr>
          <a:xfrm>
            <a:off x="7991475" y="857251"/>
            <a:ext cx="3829050" cy="5495925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 Fill out all the details on the User Registration Page</a:t>
            </a:r>
          </a:p>
          <a:p>
            <a:r>
              <a:rPr lang="en-IN" sz="135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New User Account Creation</a:t>
            </a:r>
          </a:p>
          <a:p>
            <a:pPr>
              <a:buAutoNum type="arabicPeriod"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Type in a valid email id. User will be notified at the same time if Id is available</a:t>
            </a:r>
          </a:p>
          <a:p>
            <a:pPr>
              <a:buAutoNum type="arabicPeriod"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Password should be alphanumeric , 7   characters long include 1 numeric character,atleast1upper case and 1 lower case letter, 1 special character.</a:t>
            </a:r>
          </a:p>
          <a:p>
            <a:pPr>
              <a:buAutoNum type="arabicPeriod"/>
            </a:pPr>
            <a:r>
              <a:rPr lang="en-IN" sz="1350" dirty="0">
                <a:solidFill>
                  <a:srgbClr val="000000"/>
                </a:solidFill>
                <a:latin typeface="Calibri" panose="020F0502020204030204" pitchFamily="34" charset="0"/>
              </a:rPr>
              <a:t>Type in Confirm Password</a:t>
            </a:r>
          </a:p>
          <a:p>
            <a:pPr>
              <a:buAutoNum type="arabicPeriod"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Valid mobile number to get OTP and other notifications later</a:t>
            </a:r>
          </a:p>
          <a:p>
            <a:pPr>
              <a:buAutoNum type="arabicPeriod"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Type in your Name , Father’s Name and DOB</a:t>
            </a:r>
          </a:p>
          <a:p>
            <a:pPr>
              <a:buAutoNum type="arabicPeriod"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Provide current location address details </a:t>
            </a:r>
          </a:p>
          <a:p>
            <a:endParaRPr lang="en-IN" sz="135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IN" sz="135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IN" sz="1350" dirty="0">
                <a:solidFill>
                  <a:srgbClr val="000000"/>
                </a:solidFill>
                <a:latin typeface="Calibri" panose="020F0502020204030204" pitchFamily="34" charset="0"/>
              </a:rPr>
              <a:t>7.Select the Id Proof</a:t>
            </a:r>
          </a:p>
          <a:p>
            <a:r>
              <a:rPr lang="en-IN" sz="135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8.Type in respective Id Proof No</a:t>
            </a:r>
          </a:p>
          <a:p>
            <a:r>
              <a:rPr lang="en-IN" sz="135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sz="1350" dirty="0">
                <a:solidFill>
                  <a:srgbClr val="000000"/>
                </a:solidFill>
                <a:latin typeface="Calibri" panose="020F0502020204030204" pitchFamily="34" charset="0"/>
              </a:rPr>
              <a:t>9.</a:t>
            </a: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Upload Id Proof in Pdf format </a:t>
            </a:r>
          </a:p>
          <a:p>
            <a:r>
              <a:rPr lang="en-IN" sz="135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endParaRPr lang="en-IN" sz="135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10. Type in captcha code as shown </a:t>
            </a:r>
          </a:p>
          <a:p>
            <a:r>
              <a:rPr lang="en-IN" sz="1350" dirty="0">
                <a:solidFill>
                  <a:srgbClr val="000000"/>
                </a:solidFill>
                <a:latin typeface="Calibri" panose="020F0502020204030204" pitchFamily="34" charset="0"/>
              </a:rPr>
              <a:t>         </a:t>
            </a:r>
          </a:p>
          <a:p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11. Click on Submit Button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                  </a:t>
            </a:r>
            <a:endParaRPr lang="en-IN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2A391CD9-31B8-40AE-93C3-52782C081770}"/>
              </a:ext>
            </a:extLst>
          </p:cNvPr>
          <p:cNvSpPr/>
          <p:nvPr/>
        </p:nvSpPr>
        <p:spPr>
          <a:xfrm>
            <a:off x="1495425" y="2590800"/>
            <a:ext cx="800100" cy="457200"/>
          </a:xfrm>
          <a:prstGeom prst="leftArrow">
            <a:avLst/>
          </a:prstGeom>
          <a:solidFill>
            <a:srgbClr val="4472C4"/>
          </a:solidFill>
          <a:ln w="9525" cap="flat" cmpd="sng" algn="ctr">
            <a:solidFill>
              <a:srgbClr val="4472C4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0A01DB74-9A42-4F48-B53E-377D6BA0EFF3}"/>
              </a:ext>
            </a:extLst>
          </p:cNvPr>
          <p:cNvSpPr/>
          <p:nvPr/>
        </p:nvSpPr>
        <p:spPr>
          <a:xfrm>
            <a:off x="1304925" y="1362075"/>
            <a:ext cx="390525" cy="638175"/>
          </a:xfrm>
          <a:prstGeom prst="downArrow">
            <a:avLst/>
          </a:prstGeom>
          <a:solidFill>
            <a:srgbClr val="4472C4"/>
          </a:solidFill>
          <a:ln w="9525" cap="flat" cmpd="sng" algn="ctr">
            <a:solidFill>
              <a:srgbClr val="4472C4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06A29F-44DC-4E58-B5D8-0D36B9417B6E}"/>
              </a:ext>
            </a:extLst>
          </p:cNvPr>
          <p:cNvSpPr/>
          <p:nvPr/>
        </p:nvSpPr>
        <p:spPr>
          <a:xfrm>
            <a:off x="1343025" y="1495425"/>
            <a:ext cx="390525" cy="3714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DD5588-AA9A-49F0-ADA0-0F30E544042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981075"/>
            <a:ext cx="7515225" cy="4924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8D6A20-F2AB-4104-8683-8D8615737F4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952875"/>
            <a:ext cx="1171575" cy="16478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76CFDF-837D-4D47-9C4C-0A9B58699222}"/>
              </a:ext>
            </a:extLst>
          </p:cNvPr>
          <p:cNvSpPr/>
          <p:nvPr/>
        </p:nvSpPr>
        <p:spPr>
          <a:xfrm>
            <a:off x="9810750" y="4019550"/>
            <a:ext cx="742950" cy="24765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E99445-BBA6-43BC-9119-464BB3446738}"/>
              </a:ext>
            </a:extLst>
          </p:cNvPr>
          <p:cNvSpPr/>
          <p:nvPr/>
        </p:nvSpPr>
        <p:spPr>
          <a:xfrm>
            <a:off x="5323461" y="5536665"/>
            <a:ext cx="2752725" cy="37147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9F5CAE-8D7C-4EAD-B464-CA0D356B33D8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5915025"/>
            <a:ext cx="7515225" cy="4000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9875334-3554-41FA-BB59-FE859B5E605B}"/>
              </a:ext>
            </a:extLst>
          </p:cNvPr>
          <p:cNvSpPr/>
          <p:nvPr/>
        </p:nvSpPr>
        <p:spPr>
          <a:xfrm>
            <a:off x="4590035" y="5927187"/>
            <a:ext cx="3486150" cy="4286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383454-5A15-4286-94E5-021D099DBC83}"/>
              </a:ext>
            </a:extLst>
          </p:cNvPr>
          <p:cNvSpPr/>
          <p:nvPr/>
        </p:nvSpPr>
        <p:spPr>
          <a:xfrm>
            <a:off x="3400425" y="3609976"/>
            <a:ext cx="381000" cy="1743075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1E30C3-ECBD-413C-88AE-338425114576}"/>
              </a:ext>
            </a:extLst>
          </p:cNvPr>
          <p:cNvSpPr/>
          <p:nvPr/>
        </p:nvSpPr>
        <p:spPr>
          <a:xfrm>
            <a:off x="7486650" y="2133600"/>
            <a:ext cx="438150" cy="942975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92F2F7-08A2-411A-8320-3370D23697F8}"/>
              </a:ext>
            </a:extLst>
          </p:cNvPr>
          <p:cNvSpPr/>
          <p:nvPr/>
        </p:nvSpPr>
        <p:spPr>
          <a:xfrm rot="16200000">
            <a:off x="7103017" y="2324913"/>
            <a:ext cx="1076325" cy="85725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F77834-BF9C-4633-857F-FCDEB989D9D9}"/>
              </a:ext>
            </a:extLst>
          </p:cNvPr>
          <p:cNvSpPr/>
          <p:nvPr/>
        </p:nvSpPr>
        <p:spPr>
          <a:xfrm rot="10800000">
            <a:off x="3562350" y="3365368"/>
            <a:ext cx="4552950" cy="23812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40CF26-9CE3-4785-88AC-05D6628AA87E}"/>
              </a:ext>
            </a:extLst>
          </p:cNvPr>
          <p:cNvSpPr/>
          <p:nvPr/>
        </p:nvSpPr>
        <p:spPr>
          <a:xfrm rot="10800000">
            <a:off x="2781300" y="1019175"/>
            <a:ext cx="5448300" cy="695325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3E252C-475E-4DA8-8BFF-9577491987B5}"/>
              </a:ext>
            </a:extLst>
          </p:cNvPr>
          <p:cNvSpPr/>
          <p:nvPr/>
        </p:nvSpPr>
        <p:spPr>
          <a:xfrm rot="10800000">
            <a:off x="2695778" y="1683293"/>
            <a:ext cx="4848225" cy="57150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EB7EBF6-E6F9-4E01-9C2B-1371EAEDF395}"/>
              </a:ext>
            </a:extLst>
          </p:cNvPr>
          <p:cNvCxnSpPr>
            <a:cxnSpLocks/>
          </p:cNvCxnSpPr>
          <p:nvPr/>
        </p:nvCxnSpPr>
        <p:spPr>
          <a:xfrm flipH="1">
            <a:off x="6381640" y="4046908"/>
            <a:ext cx="1819609" cy="0"/>
          </a:xfrm>
          <a:prstGeom prst="line">
            <a:avLst/>
          </a:prstGeom>
          <a:ln w="47625" cap="flat" cmpd="sng" algn="ctr">
            <a:solidFill>
              <a:srgbClr val="4472C4"/>
            </a:solidFill>
            <a:prstDash val="solid"/>
            <a:miter lim="800000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DAE6021-9B9E-437F-A83F-7F299066E23F}"/>
              </a:ext>
            </a:extLst>
          </p:cNvPr>
          <p:cNvCxnSpPr>
            <a:cxnSpLocks/>
          </p:cNvCxnSpPr>
          <p:nvPr/>
        </p:nvCxnSpPr>
        <p:spPr>
          <a:xfrm flipH="1">
            <a:off x="6400690" y="4524375"/>
            <a:ext cx="1800738" cy="0"/>
          </a:xfrm>
          <a:prstGeom prst="line">
            <a:avLst/>
          </a:prstGeom>
          <a:ln w="47625" cap="flat" cmpd="sng" algn="ctr">
            <a:solidFill>
              <a:srgbClr val="4472C4"/>
            </a:solidFill>
            <a:prstDash val="solid"/>
            <a:miter lim="800000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359D864-DF10-4E47-B7B9-4D607E446F80}"/>
              </a:ext>
            </a:extLst>
          </p:cNvPr>
          <p:cNvCxnSpPr>
            <a:cxnSpLocks/>
          </p:cNvCxnSpPr>
          <p:nvPr/>
        </p:nvCxnSpPr>
        <p:spPr>
          <a:xfrm flipH="1">
            <a:off x="6467365" y="4991100"/>
            <a:ext cx="1762467" cy="0"/>
          </a:xfrm>
          <a:prstGeom prst="line">
            <a:avLst/>
          </a:prstGeom>
          <a:ln w="47625" cap="flat" cmpd="sng" algn="ctr">
            <a:solidFill>
              <a:srgbClr val="4472C4"/>
            </a:solidFill>
            <a:prstDash val="solid"/>
            <a:miter lim="800000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030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566</Words>
  <Application>Microsoft Office PowerPoint</Application>
  <PresentationFormat>Widescreen</PresentationFormat>
  <Paragraphs>135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edaakhil_1</dc:title>
  <dc:creator>aum.spritual@outlook.com</dc:creator>
  <cp:lastModifiedBy>aum.spritual@outlook.com</cp:lastModifiedBy>
  <cp:revision>2</cp:revision>
  <dcterms:created xsi:type="dcterms:W3CDTF">2020-07-16T09:56:05Z</dcterms:created>
  <dcterms:modified xsi:type="dcterms:W3CDTF">2020-07-16T10:10:35Z</dcterms:modified>
</cp:coreProperties>
</file>