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A1796-C879-47A8-9285-7FEF6A543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BB89DC-522A-4A06-9627-0D800E9A8E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4F2D4-6B93-4471-BE3C-12F5258D3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6D6C7-9F56-4E16-9868-75C431982ABB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BF7F6-B5FA-4678-80BE-9D09EC996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8EAC4-34B3-4060-9024-51C4732E6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13786-A74D-4E19-BF37-A97E2DA90ED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0446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6AF51-1D62-49BB-9C57-564D50869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FD5BD5-5C41-4146-AB17-83E5A6654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2310D-1499-4093-BEA6-A717231F5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6D6C7-9F56-4E16-9868-75C431982ABB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6F271-983E-4B48-AC6B-D596303D2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F01A9-1BFA-4446-BF47-742550B03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13786-A74D-4E19-BF37-A97E2DA90ED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57237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02A06C-4F61-4552-9B9C-E7E8B01075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D7D60D-389C-4814-AD38-F63E3AD9D6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2FE3F-2B9A-497E-A3B0-A3089015E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6D6C7-9F56-4E16-9868-75C431982ABB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E462E-63C1-4418-AF31-C31B8A238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49D17-6439-4D4E-84D5-C6C3D1577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13786-A74D-4E19-BF37-A97E2DA90ED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83646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53C2A-89CB-4635-8D0C-78827DC28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11174-5F30-4DE5-B01C-669BFE855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4565A-26DD-461C-8509-AA647C563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6D6C7-9F56-4E16-9868-75C431982ABB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07943-FACE-455C-BE16-CD25B4643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03ED6-DA19-4B91-B1D8-B0343C73E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13786-A74D-4E19-BF37-A97E2DA90ED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6936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D7CCB-0BCB-42C7-8792-68BA821ED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91B84E-6C17-4FAE-B58F-37845DFD9B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52A1D-5FE4-4241-B6D7-A2201642D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6D6C7-9F56-4E16-9868-75C431982ABB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E61E1-7DD0-4BB4-849F-6C8BD618F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339CC-D126-41F8-94AA-15267FD02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13786-A74D-4E19-BF37-A97E2DA90ED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27280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17AD0-F0C8-417B-8C0A-8446BE220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92027-9786-4325-A5C3-7D700B0925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F451C5-E878-41BB-8D36-B31C1D2634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6476E-8E5B-403F-9E13-0D60F0267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6D6C7-9F56-4E16-9868-75C431982ABB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8D8C71-D690-463E-B928-7DA1D8A14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02563-CDE9-4B88-A7E5-BA60BFA44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13786-A74D-4E19-BF37-A97E2DA90ED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5121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99875-7466-4635-9DA7-BC65D4AF1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1A002-F6FC-4658-B7F0-F9DE2759CB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32F96-755C-48DF-A846-DB12EB476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8F7996-7F08-42AF-A7A9-0FE638DA12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8FD6AF-38A2-45D6-9CA5-2C624EEE9B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6BEAF0-AFAC-499E-8DB5-529039FEA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6D6C7-9F56-4E16-9868-75C431982ABB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2285D6-4FB5-4A26-B7E0-1B43B147C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C21D2E-29E2-4D21-A9A1-32F0BFB52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13786-A74D-4E19-BF37-A97E2DA90ED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03335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B98F2-A5FE-4A27-9CC0-A76F61531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41F2A7-D6F8-42F1-9D60-D7009BD31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6D6C7-9F56-4E16-9868-75C431982ABB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23C915-526C-42FE-9FFC-F42D63449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2221B1-BA62-4FAB-A964-1C06EB6C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13786-A74D-4E19-BF37-A97E2DA90ED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0270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739C27-D59D-4ACF-8F27-ACB8F4101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6D6C7-9F56-4E16-9868-75C431982ABB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E36F6B-6E70-4B76-ACEF-C0BE587DC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5242D-7DB5-4206-936F-77D2DAB82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13786-A74D-4E19-BF37-A97E2DA90ED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59148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D2AC-8E21-4AB6-9FCD-F0405EF29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AE7D0-2F02-467F-B866-C66A10FBB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BF2015-B60F-4E6D-B442-610FF05B8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D03D85-18FA-4E4F-94E4-FD14C73A4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6D6C7-9F56-4E16-9868-75C431982ABB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164AD-3EB8-40D9-8807-5DE3E347A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C90FF6-FD77-49B1-BF33-597599199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13786-A74D-4E19-BF37-A97E2DA90ED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82370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D0B31-DD92-471D-B86D-62B07B032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734DAB-3611-4DC2-BCC7-143F8A772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AF47F4-598F-438E-A0DF-224324E07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CDA011-7D83-4B78-A5CE-D9371C04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6D6C7-9F56-4E16-9868-75C431982ABB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88C34B-5F62-42E0-9472-A7A005975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1D1D5-CD69-4C4A-8C6C-65F01DA1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13786-A74D-4E19-BF37-A97E2DA90ED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2792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3DAF66-8255-4C1D-A130-4064B6CB5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226F66-3EEE-40AE-B81F-F965D91EE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14F6D-1E6F-4D6A-A19B-D9541AEC5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6D6C7-9F56-4E16-9868-75C431982ABB}" type="datetimeFigureOut">
              <a:rPr lang="en-IN" smtClean="0"/>
              <a:t>19-08-2020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8ADB7-8248-4F4B-95D8-C2D36469C9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B1958-1DBF-4AE4-9C5F-DD4AE901E3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13786-A74D-4E19-BF37-A97E2DA90ED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362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file:///C:\Users\Vivek\Desktop\audio_id_10048.mp3" TargetMode="Externa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F29CC4-233C-46C6-8E9D-2EB0272B60CD}"/>
              </a:ext>
            </a:extLst>
          </p:cNvPr>
          <p:cNvSpPr/>
          <p:nvPr/>
        </p:nvSpPr>
        <p:spPr>
          <a:xfrm>
            <a:off x="1236907" y="987790"/>
            <a:ext cx="9906000" cy="2441210"/>
          </a:xfrm>
          <a:prstGeom prst="rect">
            <a:avLst/>
          </a:prstGeom>
          <a:solidFill>
            <a:srgbClr val="E47C30">
              <a:alpha val="44314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b">
            <a:noAutofit/>
          </a:bodyPr>
          <a:lstStyle/>
          <a:p>
            <a:pPr algn="ctr"/>
            <a:r>
              <a:rPr lang="en-IN" sz="4500">
                <a:solidFill>
                  <a:srgbClr val="FFFFFF"/>
                </a:solidFill>
                <a:latin typeface="Times New Roman" panose="02020603050405020304" pitchFamily="18" charset="0"/>
              </a:rPr>
              <a:t>EDAAKHIL</a:t>
            </a:r>
          </a:p>
          <a:p>
            <a:pPr algn="ctr"/>
            <a:r>
              <a:rPr lang="en-IN" sz="2700">
                <a:solidFill>
                  <a:srgbClr val="FFFFFF"/>
                </a:solidFill>
                <a:latin typeface="Times New Roman" panose="02020603050405020304" pitchFamily="18" charset="0"/>
              </a:rPr>
              <a:t>Rejoinder filing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3593DC-C8EF-4901-9B82-0004F6F6C6E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3" y="5955773"/>
            <a:ext cx="1552575" cy="781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671CAC-475B-4748-B168-756EB0713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5475"/>
            <a:ext cx="369035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9"/>
    </mc:Choice>
    <mc:Fallback xmlns="">
      <p:transition spd="slow" advTm="888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44F250-9DC4-48DA-891E-E481846A1BD5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2980BD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Arial" panose="020B0604020202020204" pitchFamily="34" charset="0"/>
              </a:rPr>
              <a:t>Filing: </a:t>
            </a:r>
            <a:r>
              <a:rPr lang="en-US" b="1">
                <a:solidFill>
                  <a:srgbClr val="FFFFFF"/>
                </a:solidFill>
                <a:latin typeface="Arial" panose="020B0604020202020204" pitchFamily="34" charset="0"/>
              </a:rPr>
              <a:t>File a Rejoinder (by complainant for the approved response)</a:t>
            </a:r>
            <a:endParaRPr lang="en-IN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7D8374-F86C-4ABE-8414-C6CDE07ADF30}"/>
              </a:ext>
            </a:extLst>
          </p:cNvPr>
          <p:cNvSpPr/>
          <p:nvPr/>
        </p:nvSpPr>
        <p:spPr>
          <a:xfrm>
            <a:off x="443884" y="956529"/>
            <a:ext cx="11239129" cy="1169556"/>
          </a:xfrm>
          <a:prstGeom prst="rect">
            <a:avLst/>
          </a:prstGeom>
          <a:solidFill>
            <a:srgbClr val="D4E5F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US" sz="1425">
                <a:solidFill>
                  <a:srgbClr val="000000"/>
                </a:solidFill>
                <a:latin typeface="Arial" panose="020B0604020202020204" pitchFamily="34" charset="0"/>
              </a:rPr>
              <a:t>Switch to tab File a Case Rejoinder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Arial" panose="020B0604020202020204" pitchFamily="34" charset="0"/>
              </a:rPr>
              <a:t>Click on Choose button to select the document and thereafter click on Upload button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Arial" panose="020B0604020202020204" pitchFamily="34" charset="0"/>
              </a:rPr>
              <a:t>Click on Add Document to upload additional documents.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Arial" panose="020B0604020202020204" pitchFamily="34" charset="0"/>
              </a:rPr>
              <a:t>Switch to other tab Finalize and submit application tab after uploading the documents.</a:t>
            </a:r>
          </a:p>
          <a:p>
            <a:r>
              <a:rPr lang="en-IN" sz="1425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94C327-1242-4932-B3CF-07298DE8DFC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4" y="2441686"/>
            <a:ext cx="11239129" cy="3459775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0481EB22-E59A-4FCB-A381-F40B0E938BC4}"/>
              </a:ext>
            </a:extLst>
          </p:cNvPr>
          <p:cNvSpPr/>
          <p:nvPr/>
        </p:nvSpPr>
        <p:spPr>
          <a:xfrm>
            <a:off x="3036161" y="3045038"/>
            <a:ext cx="506025" cy="221942"/>
          </a:xfrm>
          <a:prstGeom prst="downArrow">
            <a:avLst/>
          </a:prstGeom>
          <a:solidFill>
            <a:srgbClr val="2980BD"/>
          </a:solidFill>
          <a:ln w="9525" cap="flat" cmpd="sng" algn="ctr">
            <a:solidFill>
              <a:srgbClr val="1E608D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ctr">
            <a:noAutofit/>
          </a:bodyPr>
          <a:lstStyle/>
          <a:p>
            <a:pPr algn="ctr"/>
            <a:r>
              <a:rPr lang="en-IN">
                <a:solidFill>
                  <a:srgbClr val="FFFFFF"/>
                </a:solidFill>
                <a:latin typeface="Arial" panose="020B0604020202020204" pitchFamily="34" charset="0"/>
              </a:rPr>
              <a:t>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ED3CBF-D589-4EA8-9D32-C7097231203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640" y="79991"/>
            <a:ext cx="1552575" cy="78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5F315A-DA3C-481D-B241-1ECD7128F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-9864"/>
            <a:ext cx="3200400" cy="101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663D64-B1F2-4F4C-A17A-130861A1DD60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2980BD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Arial" panose="020B0604020202020204" pitchFamily="34" charset="0"/>
              </a:rPr>
              <a:t>Filing: </a:t>
            </a:r>
            <a:r>
              <a:rPr lang="en-US" b="1">
                <a:solidFill>
                  <a:srgbClr val="FFFFFF"/>
                </a:solidFill>
                <a:latin typeface="Arial" panose="020B0604020202020204" pitchFamily="34" charset="0"/>
              </a:rPr>
              <a:t>File a Rejoinder (by complainant for the approved response)</a:t>
            </a:r>
            <a:endParaRPr lang="en-IN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A808C0-8176-40CB-9112-DDC1B5ED28B8}"/>
              </a:ext>
            </a:extLst>
          </p:cNvPr>
          <p:cNvSpPr/>
          <p:nvPr/>
        </p:nvSpPr>
        <p:spPr>
          <a:xfrm>
            <a:off x="443884" y="956529"/>
            <a:ext cx="11239129" cy="1169556"/>
          </a:xfrm>
          <a:prstGeom prst="rect">
            <a:avLst/>
          </a:prstGeom>
          <a:solidFill>
            <a:srgbClr val="D4E5F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 sz="1425">
                <a:solidFill>
                  <a:srgbClr val="000000"/>
                </a:solidFill>
                <a:latin typeface="Arial" panose="020B0604020202020204" pitchFamily="34" charset="0"/>
              </a:rPr>
              <a:t>Click on Finalize &amp; Submit Application tab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Arial" panose="020B0604020202020204" pitchFamily="34" charset="0"/>
              </a:rPr>
              <a:t>Click on Preview button to  view the uploaded documents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Arial" panose="020B0604020202020204" pitchFamily="34" charset="0"/>
              </a:rPr>
              <a:t>Select radio button besides your name.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Arial" panose="020B0604020202020204" pitchFamily="34" charset="0"/>
              </a:rPr>
              <a:t>Please confirm by marking the check boxes tick if required documents and information have been provided.</a:t>
            </a:r>
          </a:p>
          <a:p>
            <a:pPr>
              <a:buAutoNum type="arabicPeriod"/>
            </a:pPr>
            <a:r>
              <a:rPr lang="en-IN" sz="1425">
                <a:solidFill>
                  <a:srgbClr val="000000"/>
                </a:solidFill>
                <a:latin typeface="Arial" panose="020B0604020202020204" pitchFamily="34" charset="0"/>
              </a:rPr>
              <a:t>Click on Finalize button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BBE3F3-20E6-49BB-B370-D60EB04ABD1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4" y="2272065"/>
            <a:ext cx="11239129" cy="4115419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7D296939-2FEC-47B4-9F70-B39B7A641271}"/>
              </a:ext>
            </a:extLst>
          </p:cNvPr>
          <p:cNvSpPr/>
          <p:nvPr/>
        </p:nvSpPr>
        <p:spPr>
          <a:xfrm>
            <a:off x="4483227" y="3311366"/>
            <a:ext cx="479394" cy="193662"/>
          </a:xfrm>
          <a:prstGeom prst="downArrow">
            <a:avLst/>
          </a:prstGeom>
          <a:solidFill>
            <a:srgbClr val="2980BD"/>
          </a:solidFill>
          <a:ln w="9525" cap="flat" cmpd="sng" algn="ctr">
            <a:solidFill>
              <a:srgbClr val="1E608D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ctr">
            <a:noAutofit/>
          </a:bodyPr>
          <a:lstStyle/>
          <a:p>
            <a:pPr algn="ctr"/>
            <a:r>
              <a:rPr lang="en-IN">
                <a:solidFill>
                  <a:srgbClr val="FFFFFF"/>
                </a:solidFill>
                <a:latin typeface="Arial" panose="020B0604020202020204" pitchFamily="34" charset="0"/>
              </a:rPr>
              <a:t>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C55EAE-40B6-44F7-8C68-CDB17C78A89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640" y="79991"/>
            <a:ext cx="1552575" cy="78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299188-817B-4F54-9393-173D59BC1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-9864"/>
            <a:ext cx="3200400" cy="101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59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308B2-CA9C-447D-B0A1-636B166E07EA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2980BD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Arial" panose="020B0604020202020204" pitchFamily="34" charset="0"/>
              </a:rPr>
              <a:t>Filing: </a:t>
            </a:r>
            <a:r>
              <a:rPr lang="en-US" b="1">
                <a:solidFill>
                  <a:srgbClr val="FFFFFF"/>
                </a:solidFill>
                <a:latin typeface="Arial" panose="020B0604020202020204" pitchFamily="34" charset="0"/>
              </a:rPr>
              <a:t>File a Rejoinder (by complainant for the approved response)</a:t>
            </a:r>
            <a:endParaRPr lang="en-IN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DB03B8-1E90-4054-A3FE-9AAF56E6528A}"/>
              </a:ext>
            </a:extLst>
          </p:cNvPr>
          <p:cNvSpPr/>
          <p:nvPr/>
        </p:nvSpPr>
        <p:spPr>
          <a:xfrm>
            <a:off x="443884" y="956529"/>
            <a:ext cx="11239129" cy="1169556"/>
          </a:xfrm>
          <a:prstGeom prst="rect">
            <a:avLst/>
          </a:prstGeom>
          <a:solidFill>
            <a:srgbClr val="D4E5F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pPr>
              <a:buAutoNum type="arabicPeriod"/>
            </a:pPr>
            <a:r>
              <a:rPr lang="en-US" sz="1425" dirty="0">
                <a:solidFill>
                  <a:srgbClr val="000000"/>
                </a:solidFill>
                <a:latin typeface="Arial" panose="020B0604020202020204" pitchFamily="34" charset="0"/>
              </a:rPr>
              <a:t>Enter the OTP received on the Mobile number</a:t>
            </a:r>
          </a:p>
          <a:p>
            <a:pPr>
              <a:buAutoNum type="arabicPeriod"/>
            </a:pPr>
            <a:r>
              <a:rPr lang="en-IN" sz="1425" dirty="0">
                <a:solidFill>
                  <a:srgbClr val="000000"/>
                </a:solidFill>
                <a:latin typeface="Arial" panose="020B0604020202020204" pitchFamily="34" charset="0"/>
              </a:rPr>
              <a:t>Click on Continue button.</a:t>
            </a:r>
          </a:p>
          <a:p>
            <a:pPr>
              <a:buAutoNum type="arabicPeriod"/>
            </a:pPr>
            <a:r>
              <a:rPr lang="en-US" sz="1425" dirty="0">
                <a:solidFill>
                  <a:srgbClr val="000000"/>
                </a:solidFill>
                <a:latin typeface="Arial" panose="020B0604020202020204" pitchFamily="34" charset="0"/>
              </a:rPr>
              <a:t>After continue, user will get the acknowledgement that the rejoinder has been submitted successfully.</a:t>
            </a:r>
            <a:endParaRPr lang="en-IN" sz="1425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016C5E-7D9E-444F-8F2B-EB6ADEF136A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4" y="2396966"/>
            <a:ext cx="11239129" cy="38706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577559-99E0-4441-A1EF-D2153692441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640" y="79991"/>
            <a:ext cx="1552575" cy="78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A830BC-EDC8-4B77-A003-237D5CEA8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-9864"/>
            <a:ext cx="3200400" cy="101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421BAC-289C-4687-A674-7E4B59AC25F3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2980BD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Arial" panose="020B0604020202020204" pitchFamily="34" charset="0"/>
              </a:rPr>
              <a:t>Filing: </a:t>
            </a:r>
            <a:r>
              <a:rPr lang="en-US" b="1">
                <a:solidFill>
                  <a:srgbClr val="FFFFFF"/>
                </a:solidFill>
                <a:latin typeface="Arial" panose="020B0604020202020204" pitchFamily="34" charset="0"/>
              </a:rPr>
              <a:t>View Rejoinder Status (by complainant)</a:t>
            </a:r>
            <a:endParaRPr lang="en-IN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5262B6-120C-428D-B208-66194E0BC496}"/>
              </a:ext>
            </a:extLst>
          </p:cNvPr>
          <p:cNvSpPr/>
          <p:nvPr/>
        </p:nvSpPr>
        <p:spPr>
          <a:xfrm>
            <a:off x="443884" y="956529"/>
            <a:ext cx="11239129" cy="1384992"/>
          </a:xfrm>
          <a:prstGeom prst="rect">
            <a:avLst/>
          </a:prstGeom>
          <a:solidFill>
            <a:srgbClr val="D4E5F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US" sz="1425" dirty="0">
                <a:solidFill>
                  <a:srgbClr val="000000"/>
                </a:solidFill>
                <a:latin typeface="Arial" panose="020B0604020202020204" pitchFamily="34" charset="0"/>
              </a:rPr>
              <a:t>Submitted Rejoinder might get rejected or approved by the forum.</a:t>
            </a:r>
          </a:p>
          <a:p>
            <a:r>
              <a:rPr lang="en-IN" sz="1425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pPr>
              <a:buAutoNum type="arabicPeriod"/>
            </a:pPr>
            <a:r>
              <a:rPr lang="en-US" sz="1425" dirty="0">
                <a:solidFill>
                  <a:srgbClr val="000000"/>
                </a:solidFill>
                <a:latin typeface="Arial" panose="020B0604020202020204" pitchFamily="34" charset="0"/>
              </a:rPr>
              <a:t>Rejoinder status can be viewed by going to Filing(By Complainant /Advocate)   View Rejoinder Status</a:t>
            </a:r>
          </a:p>
          <a:p>
            <a:pPr>
              <a:buAutoNum type="arabicPeriod"/>
            </a:pPr>
            <a:r>
              <a:rPr lang="en-US" sz="1425" dirty="0">
                <a:solidFill>
                  <a:srgbClr val="000000"/>
                </a:solidFill>
                <a:latin typeface="Arial" panose="020B0604020202020204" pitchFamily="34" charset="0"/>
              </a:rPr>
              <a:t>Approved , Rejected or Pending Draft status will be displayed in Case Rejoinder Status screen</a:t>
            </a:r>
          </a:p>
          <a:p>
            <a:r>
              <a:rPr lang="en-IN" sz="1425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A67228-8F7D-48F8-90EA-79103152CD5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4" y="2458212"/>
            <a:ext cx="11239129" cy="13564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ED95E3-CF4B-4FD7-AAFE-C5F3E34102B8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640" y="79991"/>
            <a:ext cx="1552575" cy="78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4C608B-6D0D-4CC8-A953-AB4A38CE46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-9864"/>
            <a:ext cx="3200400" cy="101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2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BD0296-6820-47DB-831F-FF1F9590E2D3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2980BD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Arial" panose="020B0604020202020204" pitchFamily="34" charset="0"/>
              </a:rPr>
              <a:t>Filing: </a:t>
            </a:r>
            <a:r>
              <a:rPr lang="en-US" b="1">
                <a:solidFill>
                  <a:srgbClr val="FFFFFF"/>
                </a:solidFill>
                <a:latin typeface="Arial" panose="020B0604020202020204" pitchFamily="34" charset="0"/>
              </a:rPr>
              <a:t>View Rejoinder Status (by complainant)</a:t>
            </a:r>
            <a:endParaRPr lang="en-IN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597A9D-0CE5-4DB2-9D84-38BDC685F276}"/>
              </a:ext>
            </a:extLst>
          </p:cNvPr>
          <p:cNvSpPr/>
          <p:nvPr/>
        </p:nvSpPr>
        <p:spPr>
          <a:xfrm>
            <a:off x="443884" y="956529"/>
            <a:ext cx="11239129" cy="307782"/>
          </a:xfrm>
          <a:prstGeom prst="rect">
            <a:avLst/>
          </a:prstGeom>
          <a:solidFill>
            <a:srgbClr val="D4E5F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pPr>
              <a:buChar char="●"/>
            </a:pPr>
            <a:r>
              <a:rPr lang="en-US" sz="1425">
                <a:solidFill>
                  <a:srgbClr val="000000"/>
                </a:solidFill>
                <a:latin typeface="Arial" panose="020B0604020202020204" pitchFamily="34" charset="0"/>
              </a:rPr>
              <a:t>Click on View button under View Rejoinder Response column to </a:t>
            </a:r>
            <a:endParaRPr lang="en-IN" sz="1425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531DEB-5DD0-4630-B80A-70E89982F53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4" y="1479747"/>
            <a:ext cx="11239129" cy="13564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408DB0-4A79-4EEC-9EE7-B473EB481CD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4" y="3287582"/>
            <a:ext cx="11239129" cy="26138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3EE554-2DC5-4B6E-9B5A-9361BC65B01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362" y="79991"/>
            <a:ext cx="1552575" cy="78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401698-C7C2-429D-9FD9-08A7D3C62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-9864"/>
            <a:ext cx="3200400" cy="101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5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3FABDA-C682-4FB1-8B84-73D82815319F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2980BD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Arial" panose="020B0604020202020204" pitchFamily="34" charset="0"/>
              </a:rPr>
              <a:t>Filing: </a:t>
            </a:r>
            <a:r>
              <a:rPr lang="en-US" b="1">
                <a:solidFill>
                  <a:srgbClr val="FFFFFF"/>
                </a:solidFill>
                <a:latin typeface="Arial" panose="020B0604020202020204" pitchFamily="34" charset="0"/>
              </a:rPr>
              <a:t>View Rejoinder Status (by complainant)</a:t>
            </a:r>
            <a:endParaRPr lang="en-IN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FB10D9-63DD-4FBD-86ED-BE7061C8957E}"/>
              </a:ext>
            </a:extLst>
          </p:cNvPr>
          <p:cNvSpPr/>
          <p:nvPr/>
        </p:nvSpPr>
        <p:spPr>
          <a:xfrm>
            <a:off x="443884" y="956529"/>
            <a:ext cx="11239129" cy="307782"/>
          </a:xfrm>
          <a:prstGeom prst="rect">
            <a:avLst/>
          </a:prstGeom>
          <a:solidFill>
            <a:srgbClr val="D4E5F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pPr>
              <a:buChar char="●"/>
            </a:pPr>
            <a:r>
              <a:rPr lang="en-US" sz="1425">
                <a:solidFill>
                  <a:srgbClr val="000000"/>
                </a:solidFill>
                <a:latin typeface="Arial" panose="020B0604020202020204" pitchFamily="34" charset="0"/>
              </a:rPr>
              <a:t>Click on View button under View Respondent Response column to view the documents</a:t>
            </a:r>
            <a:endParaRPr lang="en-IN" sz="1425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D73782-0F34-4B00-81C3-EF31519A0A7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4" y="1479747"/>
            <a:ext cx="11239129" cy="13564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25048B-AE76-4449-A20B-4A7A209E93CA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4" y="3051677"/>
            <a:ext cx="11239129" cy="3086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2F9879-4766-4585-A3F7-8A09355D089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640" y="175479"/>
            <a:ext cx="1552575" cy="78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53EB23-B96D-4198-AB70-B1FA6F35F7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-9864"/>
            <a:ext cx="3200400" cy="101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6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EAFFD1-F613-40CB-A68B-C603D746AA2B}"/>
              </a:ext>
            </a:extLst>
          </p:cNvPr>
          <p:cNvSpPr/>
          <p:nvPr/>
        </p:nvSpPr>
        <p:spPr>
          <a:xfrm>
            <a:off x="1143000" y="884901"/>
            <a:ext cx="9906000" cy="24412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b">
            <a:noAutofit/>
          </a:bodyPr>
          <a:lstStyle/>
          <a:p>
            <a:pPr algn="ctr"/>
            <a:r>
              <a:rPr lang="en-IN" sz="4500">
                <a:solidFill>
                  <a:srgbClr val="000000"/>
                </a:solidFill>
                <a:latin typeface="Times New Roman" panose="02020603050405020304" pitchFamily="18" charset="0"/>
              </a:rPr>
              <a:t>Click to add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060AC5-1A1C-44EF-B19B-6740CA23283E}"/>
              </a:ext>
            </a:extLst>
          </p:cNvPr>
          <p:cNvSpPr/>
          <p:nvPr/>
        </p:nvSpPr>
        <p:spPr>
          <a:xfrm>
            <a:off x="1143000" y="3547339"/>
            <a:ext cx="9906000" cy="198330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t">
            <a:noAutofit/>
          </a:bodyPr>
          <a:lstStyle/>
          <a:p>
            <a:pPr algn="ctr"/>
            <a:r>
              <a:rPr lang="en-IN">
                <a:solidFill>
                  <a:srgbClr val="000000"/>
                </a:solidFill>
                <a:latin typeface="Arial" panose="020B0604020202020204" pitchFamily="34" charset="0"/>
              </a:rPr>
              <a:t>Click to add subtitle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F2DF77-045A-4D04-A13E-C3B0B82DFAD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13"/>
            <a:ext cx="12192000" cy="69668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064BDF-4624-4E74-BC21-1F6E82E09893}"/>
              </a:ext>
            </a:extLst>
          </p:cNvPr>
          <p:cNvSpPr/>
          <p:nvPr/>
        </p:nvSpPr>
        <p:spPr>
          <a:xfrm>
            <a:off x="2530288" y="1918449"/>
            <a:ext cx="7391400" cy="2180664"/>
          </a:xfrm>
          <a:prstGeom prst="rect">
            <a:avLst/>
          </a:prstGeom>
          <a:solidFill>
            <a:srgbClr val="E47C30">
              <a:alpha val="44314"/>
            </a:srgb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r>
              <a:rPr lang="en-IN" sz="4500" b="1">
                <a:solidFill>
                  <a:srgbClr val="FFFFFF"/>
                </a:solidFill>
                <a:latin typeface="Times New Roman" panose="02020603050405020304" pitchFamily="18" charset="0"/>
              </a:rPr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B98FA8-C0BE-4606-BB96-6BFE49F6B516}"/>
              </a:ext>
            </a:extLst>
          </p:cNvPr>
          <p:cNvSpPr/>
          <p:nvPr/>
        </p:nvSpPr>
        <p:spPr>
          <a:xfrm>
            <a:off x="1335919" y="5897185"/>
            <a:ext cx="9628431" cy="81445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7625" tIns="47625" rIns="47625" bIns="47625" rtlCol="0" anchor="ctr">
            <a:noAutofit/>
          </a:bodyPr>
          <a:lstStyle/>
          <a:p>
            <a:pPr algn="ctr"/>
            <a:r>
              <a:rPr lang="en-US" sz="2400">
                <a:solidFill>
                  <a:srgbClr val="FFFFFF"/>
                </a:solidFill>
                <a:latin typeface="Times New Roman" panose="02020603050405020304" pitchFamily="18" charset="0"/>
              </a:rPr>
              <a:t>Help Desk: 011-24305332 |  Confonet-info@nic.in</a:t>
            </a:r>
            <a:endParaRPr lang="en-IN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8916CF-369C-4DA4-8E94-B3E4E3F62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-9864"/>
            <a:ext cx="3200400" cy="101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1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9"/>
    </mc:Choice>
    <mc:Fallback xmlns="">
      <p:transition spd="slow" advTm="6789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7DD85B-FDE8-4F43-9530-39AE7B9B29D9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4472C4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User Login (Rejoinder Filing)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98BF5C-7633-4D67-820B-68E38EAE699E}"/>
              </a:ext>
            </a:extLst>
          </p:cNvPr>
          <p:cNvSpPr/>
          <p:nvPr/>
        </p:nvSpPr>
        <p:spPr>
          <a:xfrm>
            <a:off x="8087554" y="1007173"/>
            <a:ext cx="3595458" cy="2000546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 b="1" dirty="0">
                <a:solidFill>
                  <a:srgbClr val="000000"/>
                </a:solidFill>
                <a:latin typeface="Calibri" panose="020F0502020204030204" pitchFamily="34" charset="0"/>
              </a:rPr>
              <a:t>User Login</a:t>
            </a:r>
          </a:p>
          <a:p>
            <a:r>
              <a:rPr lang="en-IN" sz="1425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 sz="1425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>
              <a:buAutoNum type="arabicPeriod"/>
            </a:pPr>
            <a:r>
              <a:rPr lang="en-IN" sz="1425" dirty="0">
                <a:solidFill>
                  <a:srgbClr val="000000"/>
                </a:solidFill>
                <a:latin typeface="Calibri" panose="020F0502020204030204" pitchFamily="34" charset="0"/>
              </a:rPr>
              <a:t> Click on Complainant/Advocate Section</a:t>
            </a:r>
          </a:p>
          <a:p>
            <a:endParaRPr lang="en-IN" sz="1425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1425" dirty="0">
                <a:solidFill>
                  <a:srgbClr val="000000"/>
                </a:solidFill>
                <a:latin typeface="Calibri" panose="020F0502020204030204" pitchFamily="34" charset="0"/>
              </a:rPr>
              <a:t>2. Click on Login sub menu.</a:t>
            </a:r>
          </a:p>
          <a:p>
            <a:r>
              <a:rPr lang="en-IN" sz="1425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F46C56-260E-4D26-8AD7-5F07EBAA4711}"/>
              </a:ext>
            </a:extLst>
          </p:cNvPr>
          <p:cNvSpPr/>
          <p:nvPr/>
        </p:nvSpPr>
        <p:spPr>
          <a:xfrm>
            <a:off x="508987" y="3250159"/>
            <a:ext cx="11174025" cy="369332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 b="1">
                <a:solidFill>
                  <a:srgbClr val="000000"/>
                </a:solidFill>
                <a:latin typeface="Calibri" panose="020F0502020204030204" pitchFamily="34" charset="0"/>
              </a:rPr>
              <a:t>LOGIN SCREEN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094160-8727-47E9-B1CD-76CFFD80AB3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87" y="907475"/>
            <a:ext cx="7534456" cy="21307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11BD8E-0139-4A14-9B70-7F38034A61A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87" y="3547348"/>
            <a:ext cx="11174025" cy="2840136"/>
          </a:xfrm>
          <a:prstGeom prst="rect">
            <a:avLst/>
          </a:prstGeom>
        </p:spPr>
      </p:pic>
      <p:sp>
        <p:nvSpPr>
          <p:cNvPr id="9" name="Arrow: Down 8">
            <a:extLst>
              <a:ext uri="{FF2B5EF4-FFF2-40B4-BE49-F238E27FC236}">
                <a16:creationId xmlns:a16="http://schemas.microsoft.com/office/drawing/2014/main" id="{005D9263-FCAE-4A85-AD0B-02DD109FF3C6}"/>
              </a:ext>
            </a:extLst>
          </p:cNvPr>
          <p:cNvSpPr/>
          <p:nvPr/>
        </p:nvSpPr>
        <p:spPr>
          <a:xfrm>
            <a:off x="2148392" y="1818494"/>
            <a:ext cx="1242870" cy="1822038"/>
          </a:xfrm>
          <a:prstGeom prst="downArrow">
            <a:avLst/>
          </a:prstGeom>
          <a:solidFill>
            <a:srgbClr val="4472C4"/>
          </a:solidFill>
          <a:ln w="9525" cap="flat" cmpd="sng" algn="ctr">
            <a:solidFill>
              <a:srgbClr val="335593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ctr">
            <a:noAutofit/>
          </a:bodyPr>
          <a:lstStyle/>
          <a:p>
            <a:pPr algn="ctr"/>
            <a:r>
              <a:rPr lang="en-IN" sz="975">
                <a:solidFill>
                  <a:srgbClr val="FFFFFF"/>
                </a:solidFill>
                <a:latin typeface="Calibri" panose="020F0502020204030204" pitchFamily="34" charset="0"/>
              </a:rPr>
              <a:t>Next page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0458030-B63D-4206-9362-7F3A17EEFF83}"/>
              </a:ext>
            </a:extLst>
          </p:cNvPr>
          <p:cNvSpPr/>
          <p:nvPr/>
        </p:nvSpPr>
        <p:spPr>
          <a:xfrm>
            <a:off x="426720" y="1918354"/>
            <a:ext cx="536924" cy="296532"/>
          </a:xfrm>
          <a:prstGeom prst="rightArrow">
            <a:avLst/>
          </a:prstGeom>
          <a:solidFill>
            <a:srgbClr val="4472C4"/>
          </a:solidFill>
          <a:ln w="19050" cap="flat" cmpd="sng" algn="ctr">
            <a:solidFill>
              <a:srgbClr val="44546A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ctr">
            <a:noAutofit/>
          </a:bodyPr>
          <a:lstStyle/>
          <a:p>
            <a:pPr algn="ctr"/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06AE45-0713-4173-8176-BCBB571E97F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829" y="79991"/>
            <a:ext cx="1552575" cy="781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6FA25B-1916-44D4-B6CA-8DB8962C5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-9864"/>
            <a:ext cx="3200400" cy="101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2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93"/>
    </mc:Choice>
    <mc:Fallback xmlns="">
      <p:transition spd="slow" advTm="1479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13593D-3F68-4443-8F81-F606BF1B55E7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4472C4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User Login (Revision Petition)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11496D-851B-4CEA-8CA5-BCAD0E2DC76B}"/>
              </a:ext>
            </a:extLst>
          </p:cNvPr>
          <p:cNvSpPr/>
          <p:nvPr/>
        </p:nvSpPr>
        <p:spPr>
          <a:xfrm>
            <a:off x="3672669" y="1134285"/>
            <a:ext cx="7980750" cy="3539432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 b="1" dirty="0">
                <a:solidFill>
                  <a:srgbClr val="000000"/>
                </a:solidFill>
                <a:latin typeface="Calibri" panose="020F0502020204030204" pitchFamily="34" charset="0"/>
              </a:rPr>
              <a:t>                                         LOGIN SCREEN</a:t>
            </a:r>
          </a:p>
          <a:p>
            <a:r>
              <a:rPr lang="en-IN" sz="1425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Login to the application by using the email id and password</a:t>
            </a:r>
          </a:p>
          <a:p>
            <a:r>
              <a:rPr lang="en-IN" sz="1425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>
              <a:buAutoNum type="arabicPeriod"/>
            </a:pPr>
            <a:r>
              <a:rPr lang="en-IN" sz="1425" dirty="0">
                <a:solidFill>
                  <a:srgbClr val="000000"/>
                </a:solidFill>
                <a:latin typeface="Calibri" panose="020F0502020204030204" pitchFamily="34" charset="0"/>
              </a:rPr>
              <a:t>Enter Email id</a:t>
            </a:r>
          </a:p>
          <a:p>
            <a:pPr>
              <a:buAutoNum type="arabicPeriod"/>
            </a:pPr>
            <a:r>
              <a:rPr lang="en-IN" sz="1425" dirty="0">
                <a:solidFill>
                  <a:srgbClr val="000000"/>
                </a:solidFill>
                <a:latin typeface="Calibri" panose="020F0502020204030204" pitchFamily="34" charset="0"/>
              </a:rPr>
              <a:t>Type in Password</a:t>
            </a:r>
          </a:p>
          <a:p>
            <a:r>
              <a:rPr lang="en-US" sz="1425" dirty="0">
                <a:solidFill>
                  <a:srgbClr val="000000"/>
                </a:solidFill>
                <a:latin typeface="Calibri" panose="020F0502020204030204" pitchFamily="34" charset="0"/>
              </a:rPr>
              <a:t>3. Enter the captcha in the field as shown</a:t>
            </a:r>
            <a:endParaRPr lang="en-IN" sz="1425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IN" sz="1425" dirty="0">
                <a:solidFill>
                  <a:srgbClr val="000000"/>
                </a:solidFill>
                <a:latin typeface="Calibri" panose="020F0502020204030204" pitchFamily="34" charset="0"/>
              </a:rPr>
              <a:t>4. </a:t>
            </a:r>
            <a:r>
              <a:rPr lang="en-US" sz="1425" dirty="0">
                <a:solidFill>
                  <a:srgbClr val="000000"/>
                </a:solidFill>
                <a:latin typeface="Calibri" panose="020F0502020204030204" pitchFamily="34" charset="0"/>
              </a:rPr>
              <a:t>Click on Login button</a:t>
            </a:r>
          </a:p>
          <a:p>
            <a:r>
              <a:rPr lang="en-IN" sz="1425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 sz="1425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r>
              <a:rPr lang="en-IN" sz="1425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7C6F8E-8BD4-444B-8594-565213078D1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4" y="1106681"/>
            <a:ext cx="2864529" cy="343663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2BBC16-6FBC-44AF-B4A8-3E8923D7FB43}"/>
              </a:ext>
            </a:extLst>
          </p:cNvPr>
          <p:cNvCxnSpPr>
            <a:cxnSpLocks/>
          </p:cNvCxnSpPr>
          <p:nvPr/>
        </p:nvCxnSpPr>
        <p:spPr>
          <a:xfrm flipH="1">
            <a:off x="2784905" y="2432482"/>
            <a:ext cx="887767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D95603E-9153-43C3-A5FE-21DCE284E2D2}"/>
              </a:ext>
            </a:extLst>
          </p:cNvPr>
          <p:cNvCxnSpPr>
            <a:cxnSpLocks/>
          </p:cNvCxnSpPr>
          <p:nvPr/>
        </p:nvCxnSpPr>
        <p:spPr>
          <a:xfrm flipH="1">
            <a:off x="2784902" y="2753556"/>
            <a:ext cx="887767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58AD70-BE9D-426A-B69E-1BFA3D3BA683}"/>
              </a:ext>
            </a:extLst>
          </p:cNvPr>
          <p:cNvCxnSpPr>
            <a:cxnSpLocks/>
          </p:cNvCxnSpPr>
          <p:nvPr/>
        </p:nvCxnSpPr>
        <p:spPr>
          <a:xfrm flipH="1">
            <a:off x="2784903" y="3243310"/>
            <a:ext cx="887767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23D3A62-5DBD-4E08-B3BB-126FA0D8E219}"/>
              </a:ext>
            </a:extLst>
          </p:cNvPr>
          <p:cNvCxnSpPr>
            <a:cxnSpLocks/>
          </p:cNvCxnSpPr>
          <p:nvPr/>
        </p:nvCxnSpPr>
        <p:spPr>
          <a:xfrm flipH="1">
            <a:off x="1145486" y="3644284"/>
            <a:ext cx="2527182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FC3496B-30E8-49B5-9D64-EC59BF67DF0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149" y="79991"/>
            <a:ext cx="1552575" cy="78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527868-475D-4B87-8662-7B3E4815D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-9864"/>
            <a:ext cx="3200400" cy="101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4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20"/>
    </mc:Choice>
    <mc:Fallback xmlns="">
      <p:transition spd="slow" advTm="2432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131B49-2098-4DCA-A7AA-D33B3DE08282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4472C4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 b="1">
                <a:solidFill>
                  <a:srgbClr val="FFFFFF"/>
                </a:solidFill>
                <a:latin typeface="Calibri" panose="020F0502020204030204" pitchFamily="34" charset="0"/>
              </a:rPr>
              <a:t>Successfully Login:</a:t>
            </a:r>
            <a:r>
              <a:rPr lang="en-IN">
                <a:solidFill>
                  <a:srgbClr val="FFFFFF"/>
                </a:solidFill>
                <a:latin typeface="Calibri" panose="020F0502020204030204" pitchFamily="34" charset="0"/>
              </a:rPr>
              <a:t> </a:t>
            </a:r>
            <a:r>
              <a:rPr lang="en-US" b="1">
                <a:solidFill>
                  <a:srgbClr val="FFFFFF"/>
                </a:solidFill>
                <a:latin typeface="Calibri" panose="020F0502020204030204" pitchFamily="34" charset="0"/>
              </a:rPr>
              <a:t>User Home Screen (Rejoinder Filing)</a:t>
            </a:r>
            <a:endParaRPr lang="en-IN" b="1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291CFF-A2B9-4102-AD0D-5B64039777A2}"/>
              </a:ext>
            </a:extLst>
          </p:cNvPr>
          <p:cNvSpPr/>
          <p:nvPr/>
        </p:nvSpPr>
        <p:spPr>
          <a:xfrm>
            <a:off x="443884" y="937298"/>
            <a:ext cx="11239129" cy="2369878"/>
          </a:xfrm>
          <a:prstGeom prst="rect">
            <a:avLst/>
          </a:prstGeom>
          <a:solidFill>
            <a:srgbClr val="D9E2F3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 b="1">
                <a:solidFill>
                  <a:srgbClr val="000000"/>
                </a:solidFill>
                <a:latin typeface="Calibri" panose="020F0502020204030204" pitchFamily="34" charset="0"/>
              </a:rPr>
              <a:t>User Login: Success</a:t>
            </a:r>
          </a:p>
          <a:p>
            <a:r>
              <a:rPr lang="en-IN" sz="1425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User Home screen with welcome message will be shown after successful login with user name displayed on extreme right.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Filing : User in person or a party as complainant/petitioner/appellant can file a new complaint or rejoinder and can view case related activities such as case status, payment status.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Calibri" panose="020F0502020204030204" pitchFamily="34" charset="0"/>
              </a:rPr>
              <a:t>Click on Logout button to exit from the account</a:t>
            </a:r>
          </a:p>
          <a:p>
            <a:r>
              <a:rPr lang="en-IN" sz="1425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612061-72A2-4061-A167-9192AA38B539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2" y="3307175"/>
            <a:ext cx="11239129" cy="18823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4DE595-CE34-4EFB-8EAA-1D964AB4FF15}"/>
              </a:ext>
            </a:extLst>
          </p:cNvPr>
          <p:cNvSpPr/>
          <p:nvPr/>
        </p:nvSpPr>
        <p:spPr>
          <a:xfrm>
            <a:off x="599084" y="4223194"/>
            <a:ext cx="261261" cy="3693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E6B210-398F-44D3-852E-522BD782E52C}"/>
              </a:ext>
            </a:extLst>
          </p:cNvPr>
          <p:cNvSpPr/>
          <p:nvPr/>
        </p:nvSpPr>
        <p:spPr>
          <a:xfrm>
            <a:off x="1784670" y="4214327"/>
            <a:ext cx="261261" cy="36933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6C59206-FDB1-483A-BCD1-009B6784B6B6}"/>
              </a:ext>
            </a:extLst>
          </p:cNvPr>
          <p:cNvSpPr/>
          <p:nvPr/>
        </p:nvSpPr>
        <p:spPr>
          <a:xfrm>
            <a:off x="7184631" y="4248331"/>
            <a:ext cx="353435" cy="5229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C24DF2-0ECB-45E0-A0EF-0EDF5A6CA05C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78" y="79991"/>
            <a:ext cx="1552575" cy="781050"/>
          </a:xfrm>
          <a:prstGeom prst="rect">
            <a:avLst/>
          </a:prstGeom>
        </p:spPr>
      </p:pic>
      <p:pic>
        <p:nvPicPr>
          <p:cNvPr id="11" name="audio_id_10048">
            <a:hlinkClick r:id="" action="ppaction://media"/>
            <a:extLst>
              <a:ext uri="{FF2B5EF4-FFF2-40B4-BE49-F238E27FC236}">
                <a16:creationId xmlns:a16="http://schemas.microsoft.com/office/drawing/2014/main" id="{2CF8376C-BB58-446D-9447-7E0489837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6250" y="381000"/>
            <a:ext cx="457200" cy="457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714AB3-EB2B-4021-8DAB-8B8A821016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-9864"/>
            <a:ext cx="3200400" cy="101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6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07"/>
    </mc:Choice>
    <mc:Fallback xmlns="">
      <p:transition spd="slow" advTm="27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entr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mediacall" presetSubtype="0" fill="hold" nodeType="withEffect">
                                  <p:stCondLst>
                                    <p:cond delay="27607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0" presetClass="exit" presetSubtype="0" accel="50000" decel="50000" fill="hold" nodeType="withEffect">
                                  <p:stCondLst>
                                    <p:cond delay="27607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3" dur="1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3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BF46AC-EBD8-48EF-9275-FC313E8800FB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2980BD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Arial" panose="020B0604020202020204" pitchFamily="34" charset="0"/>
              </a:rPr>
              <a:t>Filing: </a:t>
            </a:r>
            <a:r>
              <a:rPr lang="en-US" b="1">
                <a:solidFill>
                  <a:srgbClr val="FFFFFF"/>
                </a:solidFill>
                <a:latin typeface="Arial" panose="020B0604020202020204" pitchFamily="34" charset="0"/>
              </a:rPr>
              <a:t>File a Rejoinder (by complainant for the approved response)</a:t>
            </a:r>
            <a:endParaRPr lang="en-IN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DA6B3A-A6F1-4DE4-94A6-5280E7AD1480}"/>
              </a:ext>
            </a:extLst>
          </p:cNvPr>
          <p:cNvSpPr/>
          <p:nvPr/>
        </p:nvSpPr>
        <p:spPr>
          <a:xfrm>
            <a:off x="443884" y="956529"/>
            <a:ext cx="11239129" cy="1169556"/>
          </a:xfrm>
          <a:prstGeom prst="rect">
            <a:avLst/>
          </a:prstGeom>
          <a:solidFill>
            <a:srgbClr val="D4E5F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US" sz="1425">
                <a:solidFill>
                  <a:srgbClr val="000000"/>
                </a:solidFill>
                <a:latin typeface="Arial" panose="020B0604020202020204" pitchFamily="34" charset="0"/>
              </a:rPr>
              <a:t>For an approved response , complainant might take further action and could file a rejoinder.</a:t>
            </a:r>
          </a:p>
          <a:p>
            <a:r>
              <a:rPr lang="en-IN" sz="1425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r>
              <a:rPr lang="en-IN" sz="1425">
                <a:solidFill>
                  <a:srgbClr val="000000"/>
                </a:solidFill>
                <a:latin typeface="Arial" panose="020B0604020202020204" pitchFamily="34" charset="0"/>
              </a:rPr>
              <a:t>Home→ Complainant/Advocate Section→ Login </a:t>
            </a:r>
          </a:p>
          <a:p>
            <a:r>
              <a:rPr lang="en-IN" sz="1425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r>
              <a:rPr lang="en-US" sz="1425">
                <a:solidFill>
                  <a:srgbClr val="000000"/>
                </a:solidFill>
                <a:latin typeface="Arial" panose="020B0604020202020204" pitchFamily="34" charset="0"/>
              </a:rPr>
              <a:t>Go to Filing by (Complainant/Advocate)→File a Rejoinder </a:t>
            </a:r>
            <a:endParaRPr lang="en-IN" sz="1425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E4A1D7-D9FB-4626-8D91-4C43601011B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4" y="2327377"/>
            <a:ext cx="11239129" cy="3574094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DA2C55DE-D898-4863-8A0B-E3916CFD474D}"/>
              </a:ext>
            </a:extLst>
          </p:cNvPr>
          <p:cNvSpPr/>
          <p:nvPr/>
        </p:nvSpPr>
        <p:spPr>
          <a:xfrm>
            <a:off x="418690" y="5301634"/>
            <a:ext cx="536924" cy="296532"/>
          </a:xfrm>
          <a:prstGeom prst="rightArrow">
            <a:avLst/>
          </a:prstGeom>
          <a:solidFill>
            <a:srgbClr val="2980BD"/>
          </a:solidFill>
          <a:ln w="9525" cap="flat" cmpd="sng" algn="ctr">
            <a:solidFill>
              <a:srgbClr val="1E608D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ctr">
            <a:noAutofit/>
          </a:bodyPr>
          <a:lstStyle/>
          <a:p>
            <a:pPr algn="ctr"/>
            <a:r>
              <a:rPr lang="en-IN">
                <a:solidFill>
                  <a:srgbClr val="FFFFFF"/>
                </a:solidFill>
                <a:latin typeface="Arial" panose="020B0604020202020204" pitchFamily="34" charset="0"/>
              </a:rPr>
              <a:t>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82B46D-80C3-4E04-B807-BBB474DA3CC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3749" y="74833"/>
            <a:ext cx="1552575" cy="78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481CBA-E0AB-41EE-A1B4-36330BBF3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-9864"/>
            <a:ext cx="3200400" cy="101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3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529867-34FB-4AEA-B3D0-77DA3E5F0F1F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2980BD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Arial" panose="020B0604020202020204" pitchFamily="34" charset="0"/>
              </a:rPr>
              <a:t>Filing: </a:t>
            </a:r>
            <a:r>
              <a:rPr lang="en-US" b="1">
                <a:solidFill>
                  <a:srgbClr val="FFFFFF"/>
                </a:solidFill>
                <a:latin typeface="Arial" panose="020B0604020202020204" pitchFamily="34" charset="0"/>
              </a:rPr>
              <a:t>File a Rejoinder (by complainant for the approved response)</a:t>
            </a:r>
            <a:endParaRPr lang="en-IN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2BE808-F92D-41F9-938F-E69559A53811}"/>
              </a:ext>
            </a:extLst>
          </p:cNvPr>
          <p:cNvSpPr/>
          <p:nvPr/>
        </p:nvSpPr>
        <p:spPr>
          <a:xfrm>
            <a:off x="443884" y="956529"/>
            <a:ext cx="11239129" cy="1169556"/>
          </a:xfrm>
          <a:prstGeom prst="rect">
            <a:avLst/>
          </a:prstGeom>
          <a:solidFill>
            <a:srgbClr val="D4E5F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Arial" panose="020B0604020202020204" pitchFamily="34" charset="0"/>
              </a:rPr>
              <a:t>Next Page will show My Cases inside a box. Expand by clicking on the + sign.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Arial" panose="020B0604020202020204" pitchFamily="34" charset="0"/>
              </a:rPr>
              <a:t>All the cases with case numbers along with associated ref no. will branch out in separate boxes.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Arial" panose="020B0604020202020204" pitchFamily="34" charset="0"/>
              </a:rPr>
              <a:t>Expand by clicking on the +sign.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Arial" panose="020B0604020202020204" pitchFamily="34" charset="0"/>
              </a:rPr>
              <a:t>This branches out in Opposite Party Information box that is further expandable to display Response Information</a:t>
            </a:r>
          </a:p>
          <a:p>
            <a:r>
              <a:rPr lang="en-IN" sz="1425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15844B-C679-4865-A445-E8D37509666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4" y="2242766"/>
            <a:ext cx="4234653" cy="34976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7654B3-EC23-49E3-B697-1F5A06771B8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967" y="3086024"/>
            <a:ext cx="2334825" cy="26544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BBDCAA-7AF7-403A-A0E5-14CE651B83B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514" y="3086014"/>
            <a:ext cx="3535499" cy="265442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17850A-88F8-4505-8943-9533E7BA5F39}"/>
              </a:ext>
            </a:extLst>
          </p:cNvPr>
          <p:cNvCxnSpPr>
            <a:cxnSpLocks/>
          </p:cNvCxnSpPr>
          <p:nvPr/>
        </p:nvCxnSpPr>
        <p:spPr>
          <a:xfrm>
            <a:off x="4678532" y="4279036"/>
            <a:ext cx="621436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537E87-63C5-4B0D-B2B9-D3EB848ADD4A}"/>
              </a:ext>
            </a:extLst>
          </p:cNvPr>
          <p:cNvCxnSpPr>
            <a:cxnSpLocks/>
          </p:cNvCxnSpPr>
          <p:nvPr/>
        </p:nvCxnSpPr>
        <p:spPr>
          <a:xfrm>
            <a:off x="7634796" y="4279036"/>
            <a:ext cx="512714" cy="0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A752B04-E6D1-4418-993F-EDBF6057ACE1}"/>
              </a:ext>
            </a:extLst>
          </p:cNvPr>
          <p:cNvSpPr/>
          <p:nvPr/>
        </p:nvSpPr>
        <p:spPr>
          <a:xfrm>
            <a:off x="2574521" y="4447709"/>
            <a:ext cx="150924" cy="186432"/>
          </a:xfrm>
          <a:prstGeom prst="rightArrow">
            <a:avLst/>
          </a:prstGeom>
          <a:solidFill>
            <a:srgbClr val="2980BD"/>
          </a:solidFill>
          <a:ln w="9525" cap="flat" cmpd="sng" algn="ctr">
            <a:solidFill>
              <a:srgbClr val="1E608D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ctr">
            <a:noAutofit/>
          </a:bodyPr>
          <a:lstStyle/>
          <a:p>
            <a:pPr algn="ctr"/>
            <a:r>
              <a:rPr lang="en-IN">
                <a:solidFill>
                  <a:srgbClr val="FFFFFF"/>
                </a:solidFill>
                <a:latin typeface="Arial" panose="020B0604020202020204" pitchFamily="34" charset="0"/>
              </a:rPr>
              <a:t> 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3C3503-697E-4398-8212-F88471E69ABE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010" y="79991"/>
            <a:ext cx="1552575" cy="78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19086A-0EAC-4F77-9543-EEE2198E2C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-9864"/>
            <a:ext cx="3200400" cy="101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6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83F67E7-DD4F-40E1-8812-B008C75B1C27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2980BD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Arial" panose="020B0604020202020204" pitchFamily="34" charset="0"/>
              </a:rPr>
              <a:t>Filing: </a:t>
            </a:r>
            <a:r>
              <a:rPr lang="en-US" b="1">
                <a:solidFill>
                  <a:srgbClr val="FFFFFF"/>
                </a:solidFill>
                <a:latin typeface="Arial" panose="020B0604020202020204" pitchFamily="34" charset="0"/>
              </a:rPr>
              <a:t>File a Rejoinder (by complainant for the approved response)</a:t>
            </a:r>
            <a:endParaRPr lang="en-IN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3CB412-789D-4543-B534-C10F20758AEE}"/>
              </a:ext>
            </a:extLst>
          </p:cNvPr>
          <p:cNvSpPr/>
          <p:nvPr/>
        </p:nvSpPr>
        <p:spPr>
          <a:xfrm>
            <a:off x="443884" y="956529"/>
            <a:ext cx="11239129" cy="1384992"/>
          </a:xfrm>
          <a:prstGeom prst="rect">
            <a:avLst/>
          </a:prstGeom>
          <a:solidFill>
            <a:srgbClr val="D4E5F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US" sz="1425">
                <a:solidFill>
                  <a:srgbClr val="000000"/>
                </a:solidFill>
                <a:latin typeface="Arial" panose="020B0604020202020204" pitchFamily="34" charset="0"/>
              </a:rPr>
              <a:t>One View of the Previous Page “My Cases”</a:t>
            </a:r>
          </a:p>
          <a:p>
            <a:r>
              <a:rPr lang="en-IN" sz="1425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Arial" panose="020B0604020202020204" pitchFamily="34" charset="0"/>
              </a:rPr>
              <a:t>Click on Download All Document to get the documents list submitted so far.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Arial" panose="020B0604020202020204" pitchFamily="34" charset="0"/>
              </a:rPr>
              <a:t>Click on Download Response Document to view documents submitted by opposite party.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Arial" panose="020B0604020202020204" pitchFamily="34" charset="0"/>
              </a:rPr>
              <a:t>Click on File New Rejoinder button to file a new </a:t>
            </a:r>
          </a:p>
          <a:p>
            <a:r>
              <a:rPr lang="en-IN" sz="1425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E5ACF3-D06C-421F-B4B2-583C1E88837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4" y="2938510"/>
            <a:ext cx="11168110" cy="33291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BE9B81-4B83-408A-A261-3224740FC45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761" y="79991"/>
            <a:ext cx="1552575" cy="78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089EFB-323B-4324-ADDD-D68E249C5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-9864"/>
            <a:ext cx="3200400" cy="101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7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294A56-09AB-4DCD-85DB-39F1101AA263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2980BD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Arial" panose="020B0604020202020204" pitchFamily="34" charset="0"/>
              </a:rPr>
              <a:t>Filing: </a:t>
            </a:r>
            <a:r>
              <a:rPr lang="en-US" b="1">
                <a:solidFill>
                  <a:srgbClr val="FFFFFF"/>
                </a:solidFill>
                <a:latin typeface="Arial" panose="020B0604020202020204" pitchFamily="34" charset="0"/>
              </a:rPr>
              <a:t>File a Rejoinder (by complainant for the approved response)</a:t>
            </a:r>
            <a:endParaRPr lang="en-IN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3D9321-2A59-4A79-ADB9-A1BF362903EE}"/>
              </a:ext>
            </a:extLst>
          </p:cNvPr>
          <p:cNvSpPr/>
          <p:nvPr/>
        </p:nvSpPr>
        <p:spPr>
          <a:xfrm>
            <a:off x="443884" y="956529"/>
            <a:ext cx="11239129" cy="1384992"/>
          </a:xfrm>
          <a:prstGeom prst="rect">
            <a:avLst/>
          </a:prstGeom>
          <a:solidFill>
            <a:srgbClr val="D4E5F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 sz="1425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r>
              <a:rPr lang="en-US" sz="1425">
                <a:solidFill>
                  <a:srgbClr val="000000"/>
                </a:solidFill>
                <a:latin typeface="Arial" panose="020B0604020202020204" pitchFamily="34" charset="0"/>
              </a:rPr>
              <a:t>Clicking on File a Rejoinder button will bring a next page.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Arial" panose="020B0604020202020204" pitchFamily="34" charset="0"/>
              </a:rPr>
              <a:t>Switch to tabs one after the other in order to fill out information and upload documents.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Arial" panose="020B0604020202020204" pitchFamily="34" charset="0"/>
              </a:rPr>
              <a:t>The four tabs are Case Details, Filing Details, File Case Rejoinder, Finalize and Submit Application</a:t>
            </a:r>
          </a:p>
          <a:p>
            <a:pPr>
              <a:buAutoNum type="arabicPeriod"/>
            </a:pPr>
            <a:r>
              <a:rPr lang="en-US" sz="1425">
                <a:solidFill>
                  <a:srgbClr val="000000"/>
                </a:solidFill>
                <a:latin typeface="Arial" panose="020B0604020202020204" pitchFamily="34" charset="0"/>
              </a:rPr>
              <a:t>Case Details tab will display basic details </a:t>
            </a:r>
          </a:p>
          <a:p>
            <a:r>
              <a:rPr lang="en-IN" sz="1425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E3F3FB-396F-46ED-A827-43497D40818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4" y="2700442"/>
            <a:ext cx="11239129" cy="3398520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D1CAB692-C45E-4FE9-A2FD-64F1EDB08300}"/>
              </a:ext>
            </a:extLst>
          </p:cNvPr>
          <p:cNvSpPr/>
          <p:nvPr/>
        </p:nvSpPr>
        <p:spPr>
          <a:xfrm>
            <a:off x="1074200" y="3604337"/>
            <a:ext cx="328470" cy="186432"/>
          </a:xfrm>
          <a:prstGeom prst="downArrow">
            <a:avLst/>
          </a:prstGeom>
          <a:solidFill>
            <a:srgbClr val="2980BD"/>
          </a:solidFill>
          <a:ln w="9525" cap="flat" cmpd="sng" algn="ctr">
            <a:solidFill>
              <a:srgbClr val="1E608D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ctr">
            <a:noAutofit/>
          </a:bodyPr>
          <a:lstStyle/>
          <a:p>
            <a:pPr algn="ctr"/>
            <a:r>
              <a:rPr lang="en-IN">
                <a:solidFill>
                  <a:srgbClr val="FFFFFF"/>
                </a:solidFill>
                <a:latin typeface="Arial" panose="020B0604020202020204" pitchFamily="34" charset="0"/>
              </a:rPr>
              <a:t>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D21CDE-B188-4C92-92D4-DDAC68374CB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380" y="79991"/>
            <a:ext cx="1552575" cy="78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A82EC0-514E-439C-B245-BBDFD991CA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-9864"/>
            <a:ext cx="3200400" cy="101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13B1A2-E25C-4D3B-A97D-F2AC70718695}"/>
              </a:ext>
            </a:extLst>
          </p:cNvPr>
          <p:cNvSpPr/>
          <p:nvPr/>
        </p:nvSpPr>
        <p:spPr>
          <a:xfrm>
            <a:off x="443884" y="470516"/>
            <a:ext cx="11239129" cy="369332"/>
          </a:xfrm>
          <a:prstGeom prst="rect">
            <a:avLst/>
          </a:prstGeom>
          <a:solidFill>
            <a:srgbClr val="2980BD"/>
          </a:solidFill>
          <a:ln w="9525" cap="flat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IN">
                <a:solidFill>
                  <a:srgbClr val="FFFFFF"/>
                </a:solidFill>
                <a:latin typeface="Arial" panose="020B0604020202020204" pitchFamily="34" charset="0"/>
              </a:rPr>
              <a:t>Filing: </a:t>
            </a:r>
            <a:r>
              <a:rPr lang="en-US" b="1">
                <a:solidFill>
                  <a:srgbClr val="FFFFFF"/>
                </a:solidFill>
                <a:latin typeface="Arial" panose="020B0604020202020204" pitchFamily="34" charset="0"/>
              </a:rPr>
              <a:t>File a Rejoinder (by complainant for the approved response)</a:t>
            </a:r>
            <a:endParaRPr lang="en-IN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5FAEC2-6940-4A2E-9211-070DC4D7233F}"/>
              </a:ext>
            </a:extLst>
          </p:cNvPr>
          <p:cNvSpPr/>
          <p:nvPr/>
        </p:nvSpPr>
        <p:spPr>
          <a:xfrm>
            <a:off x="443885" y="839848"/>
            <a:ext cx="11239129" cy="959996"/>
          </a:xfrm>
          <a:prstGeom prst="rect">
            <a:avLst/>
          </a:prstGeom>
          <a:solidFill>
            <a:srgbClr val="D4E5F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t">
            <a:noAutofit/>
          </a:bodyPr>
          <a:lstStyle/>
          <a:p>
            <a:r>
              <a:rPr lang="en-US" sz="1425">
                <a:solidFill>
                  <a:srgbClr val="000000"/>
                </a:solidFill>
                <a:latin typeface="Arial" panose="020B0604020202020204" pitchFamily="34" charset="0"/>
              </a:rPr>
              <a:t>For an approved response , complainant might take further action and could file a rejoinder.</a:t>
            </a:r>
          </a:p>
          <a:p>
            <a:r>
              <a:rPr lang="en-IN" sz="1425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r>
              <a:rPr lang="en-US" sz="1425">
                <a:solidFill>
                  <a:srgbClr val="000000"/>
                </a:solidFill>
                <a:latin typeface="Arial" panose="020B0604020202020204" pitchFamily="34" charset="0"/>
              </a:rPr>
              <a:t>Filing Details tab will display the previous details and documents submitted by the complainant. </a:t>
            </a:r>
          </a:p>
          <a:p>
            <a:r>
              <a:rPr lang="en-IN" sz="1425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r>
              <a:rPr lang="en-IN" sz="1425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B802B5-CA4F-4428-9762-7CB3C65AFF8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4" y="1799844"/>
            <a:ext cx="11239129" cy="4587640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DDE1415A-DBB9-43D4-B5DF-31E87A73590D}"/>
              </a:ext>
            </a:extLst>
          </p:cNvPr>
          <p:cNvSpPr/>
          <p:nvPr/>
        </p:nvSpPr>
        <p:spPr>
          <a:xfrm>
            <a:off x="1784414" y="2126084"/>
            <a:ext cx="506025" cy="116682"/>
          </a:xfrm>
          <a:prstGeom prst="downArrow">
            <a:avLst/>
          </a:prstGeom>
          <a:solidFill>
            <a:srgbClr val="2980BD"/>
          </a:solidFill>
          <a:ln w="9525" cap="flat" cmpd="sng" algn="ctr">
            <a:solidFill>
              <a:srgbClr val="1E608D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5725" tIns="38100" rIns="85725" bIns="38100" rtlCol="0" anchor="ctr">
            <a:noAutofit/>
          </a:bodyPr>
          <a:lstStyle/>
          <a:p>
            <a:pPr algn="ctr"/>
            <a:r>
              <a:rPr lang="en-IN">
                <a:solidFill>
                  <a:srgbClr val="FFFFFF"/>
                </a:solidFill>
                <a:latin typeface="Arial" panose="020B0604020202020204" pitchFamily="34" charset="0"/>
              </a:rPr>
              <a:t> 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105BCC-054F-4594-9071-90FBC75567A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640" y="79991"/>
            <a:ext cx="1552575" cy="781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E7A772-66B8-4DA7-8D2F-FC6720ECD3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-9864"/>
            <a:ext cx="3200400" cy="101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2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790</Words>
  <Application>Microsoft Office PowerPoint</Application>
  <PresentationFormat>Widescreen</PresentationFormat>
  <Paragraphs>103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Rejoinderfiling</dc:title>
  <dc:creator>VIVEK KUMAR SHUKLA</dc:creator>
  <cp:lastModifiedBy>shivani</cp:lastModifiedBy>
  <cp:revision>6</cp:revision>
  <dcterms:created xsi:type="dcterms:W3CDTF">2020-07-27T11:49:50Z</dcterms:created>
  <dcterms:modified xsi:type="dcterms:W3CDTF">2020-08-19T08:46:08Z</dcterms:modified>
</cp:coreProperties>
</file>