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9" d="100"/>
          <a:sy n="79" d="100"/>
        </p:scale>
        <p:origin x="101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m.spritual@outlook.com" userId="6d45900558b7f828" providerId="LiveId" clId="{89E75EBC-9B1B-487E-8728-4864ECFA67FE}"/>
    <pc:docChg chg="modSld">
      <pc:chgData name="aum.spritual@outlook.com" userId="6d45900558b7f828" providerId="LiveId" clId="{89E75EBC-9B1B-487E-8728-4864ECFA67FE}" dt="2020-07-16T10:18:39.745" v="78" actId="20577"/>
      <pc:docMkLst>
        <pc:docMk/>
      </pc:docMkLst>
      <pc:sldChg chg="modSp mod">
        <pc:chgData name="aum.spritual@outlook.com" userId="6d45900558b7f828" providerId="LiveId" clId="{89E75EBC-9B1B-487E-8728-4864ECFA67FE}" dt="2020-07-16T10:15:51.770" v="58" actId="1076"/>
        <pc:sldMkLst>
          <pc:docMk/>
          <pc:sldMk cId="3382650947" sldId="257"/>
        </pc:sldMkLst>
        <pc:spChg chg="mod">
          <ac:chgData name="aum.spritual@outlook.com" userId="6d45900558b7f828" providerId="LiveId" clId="{89E75EBC-9B1B-487E-8728-4864ECFA67FE}" dt="2020-07-16T10:15:51.770" v="58" actId="1076"/>
          <ac:spMkLst>
            <pc:docMk/>
            <pc:sldMk cId="3382650947" sldId="257"/>
            <ac:spMk id="2" creationId="{5DD4216F-F8E9-4C04-869A-CF1F9304693A}"/>
          </ac:spMkLst>
        </pc:spChg>
      </pc:sldChg>
      <pc:sldChg chg="modSp mod">
        <pc:chgData name="aum.spritual@outlook.com" userId="6d45900558b7f828" providerId="LiveId" clId="{89E75EBC-9B1B-487E-8728-4864ECFA67FE}" dt="2020-07-16T10:16:03.696" v="60" actId="5793"/>
        <pc:sldMkLst>
          <pc:docMk/>
          <pc:sldMk cId="2678698371" sldId="258"/>
        </pc:sldMkLst>
        <pc:spChg chg="mod">
          <ac:chgData name="aum.spritual@outlook.com" userId="6d45900558b7f828" providerId="LiveId" clId="{89E75EBC-9B1B-487E-8728-4864ECFA67FE}" dt="2020-07-16T10:16:03.696" v="60" actId="5793"/>
          <ac:spMkLst>
            <pc:docMk/>
            <pc:sldMk cId="2678698371" sldId="258"/>
            <ac:spMk id="3" creationId="{270A4D71-8008-452A-8D73-547DF3EB2497}"/>
          </ac:spMkLst>
        </pc:spChg>
      </pc:sldChg>
      <pc:sldChg chg="modSp mod">
        <pc:chgData name="aum.spritual@outlook.com" userId="6d45900558b7f828" providerId="LiveId" clId="{89E75EBC-9B1B-487E-8728-4864ECFA67FE}" dt="2020-07-16T10:16:50.274" v="70" actId="20577"/>
        <pc:sldMkLst>
          <pc:docMk/>
          <pc:sldMk cId="2033921994" sldId="259"/>
        </pc:sldMkLst>
        <pc:spChg chg="mod">
          <ac:chgData name="aum.spritual@outlook.com" userId="6d45900558b7f828" providerId="LiveId" clId="{89E75EBC-9B1B-487E-8728-4864ECFA67FE}" dt="2020-07-16T10:16:50.274" v="70" actId="20577"/>
          <ac:spMkLst>
            <pc:docMk/>
            <pc:sldMk cId="2033921994" sldId="259"/>
            <ac:spMk id="3" creationId="{3F0466C0-51B9-4A89-BE5A-F790B520F1CC}"/>
          </ac:spMkLst>
        </pc:spChg>
      </pc:sldChg>
      <pc:sldChg chg="modSp">
        <pc:chgData name="aum.spritual@outlook.com" userId="6d45900558b7f828" providerId="LiveId" clId="{89E75EBC-9B1B-487E-8728-4864ECFA67FE}" dt="2020-07-16T10:17:38.537" v="72"/>
        <pc:sldMkLst>
          <pc:docMk/>
          <pc:sldMk cId="3988365702" sldId="262"/>
        </pc:sldMkLst>
        <pc:spChg chg="mod">
          <ac:chgData name="aum.spritual@outlook.com" userId="6d45900558b7f828" providerId="LiveId" clId="{89E75EBC-9B1B-487E-8728-4864ECFA67FE}" dt="2020-07-16T10:17:38.537" v="72"/>
          <ac:spMkLst>
            <pc:docMk/>
            <pc:sldMk cId="3988365702" sldId="262"/>
            <ac:spMk id="2" creationId="{06921900-BBA7-4488-991F-A1EFDA80D0F0}"/>
          </ac:spMkLst>
        </pc:spChg>
      </pc:sldChg>
      <pc:sldChg chg="modSp">
        <pc:chgData name="aum.spritual@outlook.com" userId="6d45900558b7f828" providerId="LiveId" clId="{89E75EBC-9B1B-487E-8728-4864ECFA67FE}" dt="2020-07-16T10:17:33.204" v="71"/>
        <pc:sldMkLst>
          <pc:docMk/>
          <pc:sldMk cId="2078012409" sldId="263"/>
        </pc:sldMkLst>
        <pc:spChg chg="mod">
          <ac:chgData name="aum.spritual@outlook.com" userId="6d45900558b7f828" providerId="LiveId" clId="{89E75EBC-9B1B-487E-8728-4864ECFA67FE}" dt="2020-07-16T10:17:33.204" v="71"/>
          <ac:spMkLst>
            <pc:docMk/>
            <pc:sldMk cId="2078012409" sldId="263"/>
            <ac:spMk id="2" creationId="{F409D931-268F-4BC8-BC8E-937C736676E1}"/>
          </ac:spMkLst>
        </pc:spChg>
      </pc:sldChg>
      <pc:sldChg chg="modSp mod">
        <pc:chgData name="aum.spritual@outlook.com" userId="6d45900558b7f828" providerId="LiveId" clId="{89E75EBC-9B1B-487E-8728-4864ECFA67FE}" dt="2020-07-16T10:18:39.745" v="78" actId="20577"/>
        <pc:sldMkLst>
          <pc:docMk/>
          <pc:sldMk cId="1236751192" sldId="275"/>
        </pc:sldMkLst>
        <pc:spChg chg="mod">
          <ac:chgData name="aum.spritual@outlook.com" userId="6d45900558b7f828" providerId="LiveId" clId="{89E75EBC-9B1B-487E-8728-4864ECFA67FE}" dt="2020-07-16T10:18:39.745" v="78" actId="20577"/>
          <ac:spMkLst>
            <pc:docMk/>
            <pc:sldMk cId="1236751192" sldId="275"/>
            <ac:spMk id="3" creationId="{097B687F-B77A-4764-9829-06BA0308E18D}"/>
          </ac:spMkLst>
        </pc:spChg>
      </pc:sldChg>
      <pc:sldChg chg="modSp mod">
        <pc:chgData name="aum.spritual@outlook.com" userId="6d45900558b7f828" providerId="LiveId" clId="{89E75EBC-9B1B-487E-8728-4864ECFA67FE}" dt="2020-07-16T10:18:27.002" v="76" actId="20577"/>
        <pc:sldMkLst>
          <pc:docMk/>
          <pc:sldMk cId="2024134229" sldId="276"/>
        </pc:sldMkLst>
        <pc:spChg chg="mod">
          <ac:chgData name="aum.spritual@outlook.com" userId="6d45900558b7f828" providerId="LiveId" clId="{89E75EBC-9B1B-487E-8728-4864ECFA67FE}" dt="2020-07-16T10:18:27.002" v="76" actId="20577"/>
          <ac:spMkLst>
            <pc:docMk/>
            <pc:sldMk cId="2024134229" sldId="276"/>
            <ac:spMk id="3" creationId="{B18B1F3B-FB16-4310-AC82-A92F7399F0B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3D31F-6EBC-4960-9662-3EFD4FCE7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2BC833-27AB-4A19-BDBE-19C6E62E90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BC30F-51EF-4A57-940B-4B521BFE0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39ED-DB31-43C8-B469-6A2E0B7BEA8D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6FEC6-BA10-45EA-BD37-E630DD8B4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84D44-2450-4C14-92BF-C7CC728D3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3E18-13A5-4F25-AE2D-D6FB26A16C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37123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05FB1-4C57-4FE0-A548-317F944C2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607BA1-AF0D-4C42-8543-B006325D8B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813FB-4047-4C14-B635-80B1319E8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39ED-DB31-43C8-B469-6A2E0B7BEA8D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F293E-A7F2-4467-ADFB-ED338B76F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5F673-03BC-46F2-B2CB-E2AFEC32D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3E18-13A5-4F25-AE2D-D6FB26A16C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88403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B2A0CB-391C-4D05-B74A-1884AF94D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43C5A1-E72D-4067-B545-32BE619244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B2101-205C-429E-B728-A2356870E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39ED-DB31-43C8-B469-6A2E0B7BEA8D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11DD4-B474-49D7-9C46-BFCE9A632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FBC28-F18D-4923-AEBD-B0CB77A30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3E18-13A5-4F25-AE2D-D6FB26A16C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25221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34EE4-A36A-416D-ABC2-7A1E03C78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8D5F9-3E28-4E92-BEE5-392F259B5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8CEE2-C28C-4800-944C-0343F65CE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39ED-DB31-43C8-B469-6A2E0B7BEA8D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86C3B-7EB4-4485-9658-CF6A0AF0E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9F3A5-ABC7-4E81-9387-0864F4343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3E18-13A5-4F25-AE2D-D6FB26A16C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10945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F470D-865F-4387-9F92-C69D8AA32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3BF7F5-2A69-4023-BCE9-17FDE7002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A3C11-2117-4B16-A70E-0EC3826DD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39ED-DB31-43C8-B469-6A2E0B7BEA8D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7EA58-FD07-45CB-9FE2-68CC9E19D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DD8C3-15F2-4188-8E31-F5693C5BC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3E18-13A5-4F25-AE2D-D6FB26A16C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6755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0815F-E24E-46E2-83B8-25FF306D6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741A8-390E-46F1-9EA3-69BFE6EDF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47D4E-96E5-45F1-9684-FE1E4B427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090935-04D2-4927-9330-14B0B3897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39ED-DB31-43C8-B469-6A2E0B7BEA8D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4FC21-0471-4187-BADF-BB2FF88E5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BA7F5-AEDA-4839-BCA3-008C971B2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3E18-13A5-4F25-AE2D-D6FB26A16C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72032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C1CB5-9237-4B09-8867-C5C692475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415245-BA0E-49DB-93F3-05BD17403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D076CA-C55B-46F7-B3A3-AFD478F5A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5D8503-C75D-4D52-AD75-BCB7F9D8DF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A319DD-B4A9-411A-ACDB-DC12FFD971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7CCE87-F4C6-4CB0-9941-0C8E48DC8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39ED-DB31-43C8-B469-6A2E0B7BEA8D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E548C5-B205-480F-9B68-3B754F5DF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9CD3D6-74A8-4708-8013-3A4994814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3E18-13A5-4F25-AE2D-D6FB26A16C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89232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5D803-8C42-41E1-B0F2-B4F1E0BFE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35AD15-C8FF-48FB-9D71-B8D14A25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39ED-DB31-43C8-B469-6A2E0B7BEA8D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1132EE-0A1B-452F-B7FB-46E45F8F7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91831F-A062-487C-A9DD-8558A39F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3E18-13A5-4F25-AE2D-D6FB26A16C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96563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3F7E32-0F64-4486-8BC9-47C49F1B5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39ED-DB31-43C8-B469-6A2E0B7BEA8D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4EFA9A-4870-4569-9A98-EE27595AD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981F0-9391-4194-AFFA-16D4FC318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3E18-13A5-4F25-AE2D-D6FB26A16C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9134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44A5F-C72D-4F18-850E-8D956B5E9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CB4CE-5A8C-4C64-AB9A-2DD49E438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49F4C-5FFA-43F0-90F5-E21BEF87AB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7F5B6B-0988-494F-AFF2-2D10F8183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39ED-DB31-43C8-B469-6A2E0B7BEA8D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7CEB-6DAF-4480-9AC1-DAC320E7B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3A818-BFA2-40A8-A990-80F7E34D6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3E18-13A5-4F25-AE2D-D6FB26A16C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6921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C2959-C903-4107-9F3F-26B14C69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EA3E32-169D-46D9-A2ED-2FE5F7F37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5A975E-2657-41C0-8006-55D79A97A0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F8C1DA-4F6A-4730-958C-0112D86BE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39ED-DB31-43C8-B469-6A2E0B7BEA8D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E3C5FD-2FA6-4F0E-ABEA-E0C9D13C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7986CA-9419-40F4-A0F0-C35FF4D0A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3E18-13A5-4F25-AE2D-D6FB26A16C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17085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BEE931-DECD-48E7-9F19-568CC5C67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E46AB-BF32-434F-8A7D-964B6610B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AD57E-AA7F-4718-A453-8244E2EC4B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F39ED-DB31-43C8-B469-6A2E0B7BEA8D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BA350-5CFC-4EEA-930E-CB1730CFDF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20B13-55DF-41DF-9349-85248D6980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A3E18-13A5-4F25-AE2D-D6FB26A16C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032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D4216F-F8E9-4C04-869A-CF1F9304693A}"/>
              </a:ext>
            </a:extLst>
          </p:cNvPr>
          <p:cNvSpPr/>
          <p:nvPr/>
        </p:nvSpPr>
        <p:spPr>
          <a:xfrm>
            <a:off x="760445" y="1202394"/>
            <a:ext cx="9906000" cy="1970014"/>
          </a:xfrm>
          <a:prstGeom prst="rect">
            <a:avLst/>
          </a:prstGeom>
          <a:solidFill>
            <a:srgbClr val="E47C30">
              <a:alpha val="44314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b">
            <a:noAutofit/>
          </a:bodyPr>
          <a:lstStyle/>
          <a:p>
            <a:pPr algn="ctr"/>
            <a:r>
              <a:rPr lang="en-IN" sz="4500" dirty="0">
                <a:solidFill>
                  <a:srgbClr val="FFFFFF"/>
                </a:solidFill>
                <a:latin typeface="Times New Roman" panose="02020603050405020304" pitchFamily="18" charset="0"/>
              </a:rPr>
              <a:t>EDAAKHIL</a:t>
            </a:r>
          </a:p>
          <a:p>
            <a:pPr algn="ctr"/>
            <a:endParaRPr lang="en-IN" sz="45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IN" sz="2700" dirty="0">
                <a:solidFill>
                  <a:srgbClr val="FFFFFF"/>
                </a:solidFill>
                <a:latin typeface="Times New Roman" panose="02020603050405020304" pitchFamily="18" charset="0"/>
              </a:rPr>
              <a:t>Filing Revision Petition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0DB1D7-6F77-4AE1-B765-3E70A8B7E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112" y="-1"/>
            <a:ext cx="3587096" cy="112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5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7"/>
    </mc:Choice>
    <mc:Fallback xmlns="">
      <p:transition spd="slow" advTm="964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F5D679-07ED-4C75-A869-4D61AD446C64}"/>
              </a:ext>
            </a:extLst>
          </p:cNvPr>
          <p:cNvSpPr/>
          <p:nvPr/>
        </p:nvSpPr>
        <p:spPr>
          <a:xfrm>
            <a:off x="443884" y="470516"/>
            <a:ext cx="11239129" cy="369332"/>
          </a:xfrm>
          <a:prstGeom prst="rect">
            <a:avLst/>
          </a:prstGeom>
          <a:solidFill>
            <a:srgbClr val="4472C4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File new complaint (Revision Petition)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3A7C30-F0CE-48AC-97E6-33148E417AFA}"/>
              </a:ext>
            </a:extLst>
          </p:cNvPr>
          <p:cNvSpPr/>
          <p:nvPr/>
        </p:nvSpPr>
        <p:spPr>
          <a:xfrm>
            <a:off x="443884" y="1042778"/>
            <a:ext cx="11239129" cy="1785100"/>
          </a:xfrm>
          <a:prstGeom prst="rect">
            <a:avLst/>
          </a:prstGeom>
          <a:solidFill>
            <a:srgbClr val="D9E2F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</a:rPr>
              <a:t>Manual Entry of Complaint Details:</a:t>
            </a:r>
          </a:p>
          <a:p>
            <a:r>
              <a:rPr lang="en-IN" sz="1425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>
              <a:buAutoNum type="arabicPeriod"/>
            </a:pPr>
            <a:r>
              <a:rPr lang="en-IN" sz="1425">
                <a:solidFill>
                  <a:srgbClr val="000000"/>
                </a:solidFill>
                <a:latin typeface="Calibri" panose="020F0502020204030204" pitchFamily="34" charset="0"/>
              </a:rPr>
              <a:t>Enter the Appeal Number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Fill out other details; filing date, complainant, respondent, case stage and date of next hearing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Click on Start Filing Your Case button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Reset button will clear data from all the fields</a:t>
            </a:r>
          </a:p>
          <a:p>
            <a:r>
              <a:rPr lang="en-IN" sz="1425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B1B85B4-D714-4E74-9E7B-AC0FC082DCBA}"/>
              </a:ext>
            </a:extLst>
          </p:cNvPr>
          <p:cNvSpPr/>
          <p:nvPr/>
        </p:nvSpPr>
        <p:spPr>
          <a:xfrm>
            <a:off x="8726748" y="4358936"/>
            <a:ext cx="707537" cy="823218"/>
          </a:xfrm>
          <a:custGeom>
            <a:avLst/>
            <a:gdLst/>
            <a:ahLst/>
            <a:cxnLst/>
            <a:rect l="0" t="0" r="0" b="0"/>
            <a:pathLst>
              <a:path w="707537" h="823218">
                <a:moveTo>
                  <a:pt x="0" y="0"/>
                </a:moveTo>
                <a:cubicBezTo>
                  <a:pt x="0" y="0"/>
                  <a:pt x="2682" y="0"/>
                  <a:pt x="2682" y="0"/>
                </a:cubicBezTo>
                <a:cubicBezTo>
                  <a:pt x="198804" y="0"/>
                  <a:pt x="357791" y="26496"/>
                  <a:pt x="357791" y="59182"/>
                </a:cubicBezTo>
                <a:lnTo>
                  <a:pt x="355109" y="353632"/>
                </a:lnTo>
                <a:cubicBezTo>
                  <a:pt x="355109" y="353632"/>
                  <a:pt x="352427" y="354458"/>
                  <a:pt x="352427" y="354458"/>
                </a:cubicBezTo>
                <a:cubicBezTo>
                  <a:pt x="352427" y="387144"/>
                  <a:pt x="511414" y="413640"/>
                  <a:pt x="707536" y="413640"/>
                </a:cubicBezTo>
                <a:cubicBezTo>
                  <a:pt x="707536" y="413640"/>
                  <a:pt x="707536" y="409576"/>
                  <a:pt x="707536" y="409576"/>
                </a:cubicBezTo>
                <a:cubicBezTo>
                  <a:pt x="511414" y="409576"/>
                  <a:pt x="352427" y="436073"/>
                  <a:pt x="352427" y="468758"/>
                </a:cubicBezTo>
                <a:lnTo>
                  <a:pt x="355109" y="766448"/>
                </a:lnTo>
                <a:cubicBezTo>
                  <a:pt x="355109" y="766448"/>
                  <a:pt x="357791" y="764034"/>
                  <a:pt x="357791" y="764034"/>
                </a:cubicBezTo>
                <a:cubicBezTo>
                  <a:pt x="357791" y="796719"/>
                  <a:pt x="198804" y="823217"/>
                  <a:pt x="2682" y="823217"/>
                </a:cubicBezTo>
                <a:cubicBezTo>
                  <a:pt x="1788" y="548811"/>
                  <a:pt x="0" y="0"/>
                  <a:pt x="0" y="0"/>
                </a:cubicBezTo>
                <a:cubicBezTo>
                  <a:pt x="0" y="0"/>
                  <a:pt x="2682" y="0"/>
                  <a:pt x="2682" y="0"/>
                </a:cubicBezTo>
                <a:cubicBezTo>
                  <a:pt x="198804" y="0"/>
                  <a:pt x="357791" y="26496"/>
                  <a:pt x="357791" y="59182"/>
                </a:cubicBezTo>
                <a:lnTo>
                  <a:pt x="355109" y="353632"/>
                </a:lnTo>
                <a:cubicBezTo>
                  <a:pt x="355109" y="353632"/>
                  <a:pt x="352427" y="354458"/>
                  <a:pt x="352427" y="354458"/>
                </a:cubicBezTo>
                <a:cubicBezTo>
                  <a:pt x="352427" y="387144"/>
                  <a:pt x="511414" y="413640"/>
                  <a:pt x="707536" y="413640"/>
                </a:cubicBezTo>
                <a:cubicBezTo>
                  <a:pt x="707536" y="413640"/>
                  <a:pt x="707536" y="409576"/>
                  <a:pt x="707536" y="409576"/>
                </a:cubicBezTo>
                <a:cubicBezTo>
                  <a:pt x="511414" y="409576"/>
                  <a:pt x="352427" y="436073"/>
                  <a:pt x="352427" y="468758"/>
                </a:cubicBezTo>
                <a:lnTo>
                  <a:pt x="355109" y="766448"/>
                </a:lnTo>
                <a:cubicBezTo>
                  <a:pt x="355109" y="766448"/>
                  <a:pt x="357791" y="764034"/>
                  <a:pt x="357791" y="764034"/>
                </a:cubicBezTo>
                <a:cubicBezTo>
                  <a:pt x="357791" y="796719"/>
                  <a:pt x="198804" y="823217"/>
                  <a:pt x="2682" y="823217"/>
                </a:cubicBezTo>
              </a:path>
            </a:pathLst>
          </a:custGeom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85725" tIns="38100" rIns="85725" bIns="38100" rtlCol="0" anchor="ctr">
            <a:noAutofit/>
          </a:bodyPr>
          <a:lstStyle/>
          <a:p>
            <a:pPr algn="ctr"/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CDD5CCB-5D11-4E56-8921-1B094F220CD7}"/>
              </a:ext>
            </a:extLst>
          </p:cNvPr>
          <p:cNvSpPr/>
          <p:nvPr/>
        </p:nvSpPr>
        <p:spPr>
          <a:xfrm>
            <a:off x="6107097" y="4722923"/>
            <a:ext cx="152401" cy="482357"/>
          </a:xfrm>
          <a:custGeom>
            <a:avLst/>
            <a:gdLst/>
            <a:ahLst/>
            <a:cxnLst/>
            <a:rect l="0" t="0" r="0" b="0"/>
            <a:pathLst>
              <a:path w="152401" h="482357">
                <a:moveTo>
                  <a:pt x="739" y="0"/>
                </a:moveTo>
                <a:cubicBezTo>
                  <a:pt x="739" y="0"/>
                  <a:pt x="0" y="0"/>
                  <a:pt x="0" y="0"/>
                </a:cubicBezTo>
                <a:cubicBezTo>
                  <a:pt x="41676" y="0"/>
                  <a:pt x="75460" y="5631"/>
                  <a:pt x="75460" y="12577"/>
                </a:cubicBezTo>
                <a:lnTo>
                  <a:pt x="76200" y="227123"/>
                </a:lnTo>
                <a:cubicBezTo>
                  <a:pt x="76200" y="227123"/>
                  <a:pt x="76939" y="231653"/>
                  <a:pt x="76939" y="231653"/>
                </a:cubicBezTo>
                <a:cubicBezTo>
                  <a:pt x="76939" y="238599"/>
                  <a:pt x="110724" y="244229"/>
                  <a:pt x="152400" y="244229"/>
                </a:cubicBezTo>
                <a:cubicBezTo>
                  <a:pt x="152400" y="244229"/>
                  <a:pt x="152400" y="247652"/>
                  <a:pt x="152400" y="247652"/>
                </a:cubicBezTo>
                <a:cubicBezTo>
                  <a:pt x="110724" y="247652"/>
                  <a:pt x="76939" y="253283"/>
                  <a:pt x="76939" y="260228"/>
                </a:cubicBezTo>
                <a:lnTo>
                  <a:pt x="76200" y="466823"/>
                </a:lnTo>
                <a:cubicBezTo>
                  <a:pt x="76200" y="466823"/>
                  <a:pt x="75460" y="469780"/>
                  <a:pt x="75460" y="469780"/>
                </a:cubicBezTo>
                <a:cubicBezTo>
                  <a:pt x="75460" y="476726"/>
                  <a:pt x="41676" y="482356"/>
                  <a:pt x="0" y="482356"/>
                </a:cubicBezTo>
                <a:cubicBezTo>
                  <a:pt x="246" y="321571"/>
                  <a:pt x="739" y="0"/>
                  <a:pt x="739" y="0"/>
                </a:cubicBezTo>
                <a:cubicBezTo>
                  <a:pt x="739" y="0"/>
                  <a:pt x="0" y="0"/>
                  <a:pt x="0" y="0"/>
                </a:cubicBezTo>
                <a:cubicBezTo>
                  <a:pt x="41676" y="0"/>
                  <a:pt x="75460" y="5631"/>
                  <a:pt x="75460" y="12577"/>
                </a:cubicBezTo>
                <a:lnTo>
                  <a:pt x="76200" y="227123"/>
                </a:lnTo>
                <a:cubicBezTo>
                  <a:pt x="76200" y="227123"/>
                  <a:pt x="76939" y="231653"/>
                  <a:pt x="76939" y="231653"/>
                </a:cubicBezTo>
                <a:cubicBezTo>
                  <a:pt x="76939" y="238599"/>
                  <a:pt x="110724" y="244229"/>
                  <a:pt x="152400" y="244229"/>
                </a:cubicBezTo>
                <a:cubicBezTo>
                  <a:pt x="152400" y="244229"/>
                  <a:pt x="152400" y="247652"/>
                  <a:pt x="152400" y="247652"/>
                </a:cubicBezTo>
                <a:cubicBezTo>
                  <a:pt x="110724" y="247652"/>
                  <a:pt x="76939" y="253283"/>
                  <a:pt x="76939" y="260228"/>
                </a:cubicBezTo>
                <a:lnTo>
                  <a:pt x="76200" y="466823"/>
                </a:lnTo>
                <a:cubicBezTo>
                  <a:pt x="76200" y="466823"/>
                  <a:pt x="75460" y="469780"/>
                  <a:pt x="75460" y="469780"/>
                </a:cubicBezTo>
                <a:cubicBezTo>
                  <a:pt x="75460" y="476726"/>
                  <a:pt x="41676" y="482356"/>
                  <a:pt x="0" y="482356"/>
                </a:cubicBezTo>
              </a:path>
            </a:pathLst>
          </a:custGeom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85725" tIns="38100" rIns="85725" bIns="38100" rtlCol="0" anchor="ctr">
            <a:noAutofit/>
          </a:bodyPr>
          <a:lstStyle/>
          <a:p>
            <a:pPr algn="ctr"/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1D03A0E-9FF3-4EAA-9F8E-563D08A12973}"/>
              </a:ext>
            </a:extLst>
          </p:cNvPr>
          <p:cNvSpPr/>
          <p:nvPr/>
        </p:nvSpPr>
        <p:spPr>
          <a:xfrm>
            <a:off x="3151575" y="5264459"/>
            <a:ext cx="168678" cy="126549"/>
          </a:xfrm>
          <a:prstGeom prst="rightArrow">
            <a:avLst/>
          </a:prstGeom>
          <a:solidFill>
            <a:srgbClr val="4472C4"/>
          </a:solidFill>
          <a:ln w="9525" cap="flat" cmpd="sng" algn="ctr">
            <a:solidFill>
              <a:srgbClr val="335593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ctr">
            <a:noAutofit/>
          </a:bodyPr>
          <a:lstStyle/>
          <a:p>
            <a:pPr algn="ctr"/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212976-EA3D-4741-9337-24F00152B22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4" y="2880764"/>
            <a:ext cx="11239129" cy="36132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9C96F8-FCEA-4F12-87D8-F9638F62D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86" y="0"/>
            <a:ext cx="3344221" cy="100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05"/>
    </mc:Choice>
    <mc:Fallback xmlns="">
      <p:transition spd="slow" advTm="2880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7C08FF-D48F-4D0E-8E42-6D0A13F86FC6}"/>
              </a:ext>
            </a:extLst>
          </p:cNvPr>
          <p:cNvSpPr/>
          <p:nvPr/>
        </p:nvSpPr>
        <p:spPr>
          <a:xfrm>
            <a:off x="443884" y="470516"/>
            <a:ext cx="11239129" cy="369332"/>
          </a:xfrm>
          <a:prstGeom prst="rect">
            <a:avLst/>
          </a:prstGeom>
          <a:solidFill>
            <a:srgbClr val="4472C4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File new complaint (Revision Petition)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7F2C52-9EE4-407C-B2FC-81D82DA11120}"/>
              </a:ext>
            </a:extLst>
          </p:cNvPr>
          <p:cNvSpPr/>
          <p:nvPr/>
        </p:nvSpPr>
        <p:spPr>
          <a:xfrm>
            <a:off x="443884" y="968435"/>
            <a:ext cx="11239129" cy="1231106"/>
          </a:xfrm>
          <a:prstGeom prst="rect">
            <a:avLst/>
          </a:prstGeom>
          <a:solidFill>
            <a:srgbClr val="D9E2F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Pre Details : (Revision Petition)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In the screenshot below, Pre-details of RP case is shown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This will give information about case type filed, reference number, level of consumer forum where case is filed, associated case type and number, complainant , opposite party name and case stage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Cross image in red colour at the bottom is indicating that Case/Appeal referenced by you is not available in confonet database.</a:t>
            </a:r>
            <a:endParaRPr lang="en-IN" sz="1425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2E4484-EBE9-4FED-925D-C0D18BDAF24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4" y="2299678"/>
            <a:ext cx="11201029" cy="4196677"/>
          </a:xfrm>
          <a:prstGeom prst="rect">
            <a:avLst/>
          </a:prstGeom>
          <a:ln w="19050" cap="flat" cmpd="sng" algn="ctr">
            <a:solidFill>
              <a:srgbClr val="44546A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CCF819A9-4AB3-45AA-AA55-D16F7F32D75A}"/>
              </a:ext>
            </a:extLst>
          </p:cNvPr>
          <p:cNvSpPr/>
          <p:nvPr/>
        </p:nvSpPr>
        <p:spPr>
          <a:xfrm>
            <a:off x="535620" y="2831973"/>
            <a:ext cx="867050" cy="426130"/>
          </a:xfrm>
          <a:prstGeom prst="downArrow">
            <a:avLst/>
          </a:prstGeom>
          <a:solidFill>
            <a:srgbClr val="4472C4"/>
          </a:solidFill>
          <a:ln w="9525" cap="flat" cmpd="sng" algn="ctr">
            <a:solidFill>
              <a:srgbClr val="335593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ctr">
            <a:noAutofit/>
          </a:bodyPr>
          <a:lstStyle/>
          <a:p>
            <a:pPr algn="ctr"/>
            <a:r>
              <a:rPr lang="en-IN" sz="1200">
                <a:solidFill>
                  <a:srgbClr val="FFFFFF"/>
                </a:solidFill>
                <a:latin typeface="Calibri" panose="020F0502020204030204" pitchFamily="34" charset="0"/>
              </a:rPr>
              <a:t>RP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867F9-E9C2-4274-9C64-26324B029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86" y="0"/>
            <a:ext cx="3344221" cy="100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8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64"/>
    </mc:Choice>
    <mc:Fallback xmlns="">
      <p:transition spd="slow" advTm="3816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456208-3EB0-4735-855C-9A60B4472FA1}"/>
              </a:ext>
            </a:extLst>
          </p:cNvPr>
          <p:cNvSpPr/>
          <p:nvPr/>
        </p:nvSpPr>
        <p:spPr>
          <a:xfrm>
            <a:off x="443884" y="470516"/>
            <a:ext cx="11239129" cy="369332"/>
          </a:xfrm>
          <a:prstGeom prst="rect">
            <a:avLst/>
          </a:prstGeom>
          <a:solidFill>
            <a:srgbClr val="4472C4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File new complaint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0EA9F5-A6F3-4F84-B827-C32286309DA6}"/>
              </a:ext>
            </a:extLst>
          </p:cNvPr>
          <p:cNvSpPr/>
          <p:nvPr/>
        </p:nvSpPr>
        <p:spPr>
          <a:xfrm>
            <a:off x="443884" y="956529"/>
            <a:ext cx="11239129" cy="1723549"/>
          </a:xfrm>
          <a:prstGeom prst="rect">
            <a:avLst/>
          </a:prstGeom>
          <a:solidFill>
            <a:srgbClr val="D9E2F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 b="1" dirty="0">
                <a:solidFill>
                  <a:srgbClr val="000000"/>
                </a:solidFill>
                <a:latin typeface="Calibri" panose="020F0502020204030204" pitchFamily="34" charset="0"/>
              </a:rPr>
              <a:t>Case Details: (Revision Petition)</a:t>
            </a:r>
          </a:p>
          <a:p>
            <a:r>
              <a:rPr lang="en-US" sz="1425" b="1" dirty="0">
                <a:solidFill>
                  <a:srgbClr val="000000"/>
                </a:solidFill>
                <a:latin typeface="Calibri" panose="020F0502020204030204" pitchFamily="34" charset="0"/>
              </a:rPr>
              <a:t>Regardless of the complaint type selected CC , FA or RP  the case filing process will remain same.</a:t>
            </a:r>
          </a:p>
          <a:p>
            <a:r>
              <a:rPr lang="en-IN" sz="1425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>
              <a:buAutoNum type="arabicPeriod"/>
            </a:pPr>
            <a:r>
              <a:rPr lang="en-US" sz="1425" dirty="0">
                <a:solidFill>
                  <a:srgbClr val="000000"/>
                </a:solidFill>
                <a:latin typeface="Calibri" panose="020F0502020204030204" pitchFamily="34" charset="0"/>
              </a:rPr>
              <a:t>The screen is showing 6 tabs including Pre-Details tab.</a:t>
            </a:r>
          </a:p>
          <a:p>
            <a:pPr>
              <a:buAutoNum type="arabicPeriod"/>
            </a:pPr>
            <a:r>
              <a:rPr lang="en-US" sz="1425" dirty="0">
                <a:solidFill>
                  <a:srgbClr val="000000"/>
                </a:solidFill>
                <a:latin typeface="Calibri" panose="020F0502020204030204" pitchFamily="34" charset="0"/>
              </a:rPr>
              <a:t>Fill in details in the below sections.</a:t>
            </a:r>
          </a:p>
          <a:p>
            <a:pPr>
              <a:buAutoNum type="arabicPeriod"/>
            </a:pPr>
            <a:r>
              <a:rPr lang="en-US" sz="1425" b="1" dirty="0">
                <a:solidFill>
                  <a:srgbClr val="000000"/>
                </a:solidFill>
                <a:latin typeface="Calibri" panose="020F0502020204030204" pitchFamily="34" charset="0"/>
              </a:rPr>
              <a:t>Case Details Additional Complainant Additional Opposite party Document Upload Finalize and Submit Application</a:t>
            </a:r>
          </a:p>
          <a:p>
            <a:pPr>
              <a:buAutoNum type="arabicPeriod"/>
            </a:pPr>
            <a:r>
              <a:rPr lang="en-US" sz="1425" dirty="0">
                <a:solidFill>
                  <a:srgbClr val="000000"/>
                </a:solidFill>
                <a:latin typeface="Calibri" panose="020F0502020204030204" pitchFamily="34" charset="0"/>
              </a:rPr>
              <a:t>User could switch to different tabs to edit the details before finalizing.</a:t>
            </a:r>
            <a:endParaRPr lang="en-IN" sz="1425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1FC518-33BE-4360-A6A1-D36568A5F9F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4" y="2618527"/>
            <a:ext cx="11239129" cy="4048601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CF28A13F-A447-44C8-A1F3-F7118A75713E}"/>
              </a:ext>
            </a:extLst>
          </p:cNvPr>
          <p:cNvSpPr/>
          <p:nvPr/>
        </p:nvSpPr>
        <p:spPr>
          <a:xfrm>
            <a:off x="1571348" y="3278076"/>
            <a:ext cx="372866" cy="230820"/>
          </a:xfrm>
          <a:prstGeom prst="downArrow">
            <a:avLst/>
          </a:prstGeom>
          <a:solidFill>
            <a:srgbClr val="4472C4"/>
          </a:solidFill>
          <a:ln w="9525" cap="flat" cmpd="sng" algn="ctr">
            <a:solidFill>
              <a:srgbClr val="335593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ctr">
            <a:noAutofit/>
          </a:bodyPr>
          <a:lstStyle/>
          <a:p>
            <a:pPr algn="ctr"/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035A82-5778-4F67-98CA-7C17435ED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86" y="0"/>
            <a:ext cx="3344221" cy="100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56"/>
    </mc:Choice>
    <mc:Fallback xmlns="">
      <p:transition spd="slow" advTm="3715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14D385-33DD-4CFF-83C5-3EA5F49C84F7}"/>
              </a:ext>
            </a:extLst>
          </p:cNvPr>
          <p:cNvSpPr/>
          <p:nvPr/>
        </p:nvSpPr>
        <p:spPr>
          <a:xfrm>
            <a:off x="443884" y="470516"/>
            <a:ext cx="11239129" cy="369332"/>
          </a:xfrm>
          <a:prstGeom prst="rect">
            <a:avLst/>
          </a:prstGeom>
          <a:solidFill>
            <a:srgbClr val="4472C4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File new complaint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EF0F3E-F534-4FC1-BC0C-CA6D7ACFF354}"/>
              </a:ext>
            </a:extLst>
          </p:cNvPr>
          <p:cNvSpPr/>
          <p:nvPr/>
        </p:nvSpPr>
        <p:spPr>
          <a:xfrm>
            <a:off x="443884" y="1018547"/>
            <a:ext cx="11239129" cy="1508102"/>
          </a:xfrm>
          <a:prstGeom prst="rect">
            <a:avLst/>
          </a:prstGeom>
          <a:solidFill>
            <a:srgbClr val="D9E2F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Case Details: Revision Petition (RP)</a:t>
            </a:r>
          </a:p>
          <a:p>
            <a:r>
              <a:rPr lang="en-IN" sz="1425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 sz="1425">
                <a:solidFill>
                  <a:srgbClr val="000000"/>
                </a:solidFill>
                <a:latin typeface="Calibri" panose="020F0502020204030204" pitchFamily="34" charset="0"/>
              </a:rPr>
              <a:t>Case Details Tab:</a:t>
            </a:r>
          </a:p>
          <a:p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There are three sections on this page: Complainant Details, Respondent Details and Complainant’s advocate details</a:t>
            </a:r>
            <a:endParaRPr lang="en-IN" sz="1425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DDDCE8-0EDC-4B5D-BC9C-C4FE257A2FC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4" y="2526649"/>
            <a:ext cx="11239129" cy="3860835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2A38BD72-54DE-458F-9BA4-3F0012161EE4}"/>
              </a:ext>
            </a:extLst>
          </p:cNvPr>
          <p:cNvSpPr/>
          <p:nvPr/>
        </p:nvSpPr>
        <p:spPr>
          <a:xfrm>
            <a:off x="1535839" y="3180416"/>
            <a:ext cx="372866" cy="230820"/>
          </a:xfrm>
          <a:prstGeom prst="downArrow">
            <a:avLst/>
          </a:prstGeom>
          <a:solidFill>
            <a:srgbClr val="4472C4"/>
          </a:solidFill>
          <a:ln w="9525" cap="flat" cmpd="sng" algn="ctr">
            <a:solidFill>
              <a:srgbClr val="335593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ctr">
            <a:noAutofit/>
          </a:bodyPr>
          <a:lstStyle/>
          <a:p>
            <a:pPr algn="ctr"/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01BEA3-C06C-47F1-BBC4-73101AAC1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86" y="0"/>
            <a:ext cx="3344221" cy="100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9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11"/>
    </mc:Choice>
    <mc:Fallback xmlns="">
      <p:transition spd="slow" advTm="1931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DA0F93-E818-437A-90A2-03876DCDF053}"/>
              </a:ext>
            </a:extLst>
          </p:cNvPr>
          <p:cNvSpPr/>
          <p:nvPr/>
        </p:nvSpPr>
        <p:spPr>
          <a:xfrm>
            <a:off x="443884" y="470516"/>
            <a:ext cx="11239129" cy="369332"/>
          </a:xfrm>
          <a:prstGeom prst="rect">
            <a:avLst/>
          </a:prstGeom>
          <a:solidFill>
            <a:srgbClr val="4472C4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File new complaint </a:t>
            </a:r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(Revision Petition)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E57D82-DC43-4895-A601-F27C83EFB37F}"/>
              </a:ext>
            </a:extLst>
          </p:cNvPr>
          <p:cNvSpPr/>
          <p:nvPr/>
        </p:nvSpPr>
        <p:spPr>
          <a:xfrm>
            <a:off x="476436" y="1035120"/>
            <a:ext cx="11239129" cy="1446552"/>
          </a:xfrm>
          <a:prstGeom prst="rect">
            <a:avLst/>
          </a:prstGeom>
          <a:solidFill>
            <a:srgbClr val="D9E2F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Case Details: Revision Petition (RP)</a:t>
            </a:r>
          </a:p>
          <a:p>
            <a:pPr>
              <a:buAutoNum type="arabicPeriod"/>
            </a:pPr>
            <a:r>
              <a:rPr lang="en-US" sz="1425" dirty="0">
                <a:solidFill>
                  <a:srgbClr val="000000"/>
                </a:solidFill>
                <a:latin typeface="Calibri" panose="020F0502020204030204" pitchFamily="34" charset="0"/>
              </a:rPr>
              <a:t>Fill out all the details under the tab :Case Details</a:t>
            </a:r>
          </a:p>
          <a:p>
            <a:pPr>
              <a:buAutoNum type="arabicPeriod"/>
            </a:pPr>
            <a:r>
              <a:rPr lang="en-US" sz="1425" dirty="0">
                <a:solidFill>
                  <a:srgbClr val="000000"/>
                </a:solidFill>
                <a:latin typeface="Calibri" panose="020F0502020204030204" pitchFamily="34" charset="0"/>
              </a:rPr>
              <a:t>Provide your details in the fields listed under the heading Complainant Details</a:t>
            </a:r>
          </a:p>
          <a:p>
            <a:r>
              <a:rPr lang="en-IN" sz="1425" dirty="0">
                <a:solidFill>
                  <a:srgbClr val="000000"/>
                </a:solidFill>
                <a:latin typeface="Calibri" panose="020F0502020204030204" pitchFamily="34" charset="0"/>
              </a:rPr>
              <a:t>        Complainant’s Name</a:t>
            </a:r>
          </a:p>
          <a:p>
            <a:r>
              <a:rPr lang="en-IN" sz="1425" dirty="0">
                <a:solidFill>
                  <a:srgbClr val="000000"/>
                </a:solidFill>
                <a:latin typeface="Calibri" panose="020F0502020204030204" pitchFamily="34" charset="0"/>
              </a:rPr>
              <a:t>        Mobile Number</a:t>
            </a:r>
          </a:p>
          <a:p>
            <a:r>
              <a:rPr lang="en-US" sz="1425" dirty="0">
                <a:solidFill>
                  <a:srgbClr val="000000"/>
                </a:solidFill>
                <a:latin typeface="Calibri" panose="020F0502020204030204" pitchFamily="34" charset="0"/>
              </a:rPr>
              <a:t>        Address, State, District and Pin Code   </a:t>
            </a:r>
            <a:endParaRPr lang="en-IN" sz="1425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FA577C-4E55-4D72-BE06-C6661DCABB9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4" y="2481672"/>
            <a:ext cx="11114846" cy="3946493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217272D7-B340-4E25-A78C-3368D45D3525}"/>
              </a:ext>
            </a:extLst>
          </p:cNvPr>
          <p:cNvSpPr/>
          <p:nvPr/>
        </p:nvSpPr>
        <p:spPr>
          <a:xfrm>
            <a:off x="1464811" y="3062793"/>
            <a:ext cx="408375" cy="292960"/>
          </a:xfrm>
          <a:prstGeom prst="downArrow">
            <a:avLst/>
          </a:prstGeom>
          <a:solidFill>
            <a:srgbClr val="4472C4"/>
          </a:solidFill>
          <a:ln w="9525" cap="flat" cmpd="sng" algn="ctr">
            <a:solidFill>
              <a:srgbClr val="335593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ctr">
            <a:noAutofit/>
          </a:bodyPr>
          <a:lstStyle/>
          <a:p>
            <a:pPr algn="ctr"/>
            <a:endParaRPr lang="en-IN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925B6D4-90E3-4A67-94F8-75A5CC04C9A2}"/>
              </a:ext>
            </a:extLst>
          </p:cNvPr>
          <p:cNvCxnSpPr>
            <a:cxnSpLocks/>
          </p:cNvCxnSpPr>
          <p:nvPr/>
        </p:nvCxnSpPr>
        <p:spPr>
          <a:xfrm flipV="1">
            <a:off x="1278384" y="1895387"/>
            <a:ext cx="0" cy="13312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88B3D6D-F528-4C6B-9754-DDF630B26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86" y="0"/>
            <a:ext cx="3344221" cy="100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2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39F722-B723-499F-A983-38671BB24640}"/>
              </a:ext>
            </a:extLst>
          </p:cNvPr>
          <p:cNvSpPr/>
          <p:nvPr/>
        </p:nvSpPr>
        <p:spPr>
          <a:xfrm>
            <a:off x="443884" y="470516"/>
            <a:ext cx="11239129" cy="369332"/>
          </a:xfrm>
          <a:prstGeom prst="rect">
            <a:avLst/>
          </a:prstGeom>
          <a:solidFill>
            <a:srgbClr val="4472C4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File new complaint (Revision Petition)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C2E6ED-895E-49B5-A24F-2E94C4713E72}"/>
              </a:ext>
            </a:extLst>
          </p:cNvPr>
          <p:cNvSpPr/>
          <p:nvPr/>
        </p:nvSpPr>
        <p:spPr>
          <a:xfrm>
            <a:off x="426158" y="959334"/>
            <a:ext cx="11239129" cy="1508102"/>
          </a:xfrm>
          <a:prstGeom prst="rect">
            <a:avLst/>
          </a:prstGeom>
          <a:solidFill>
            <a:srgbClr val="D9E2F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Case Details: Revision Petition(RP) 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</a:rPr>
              <a:t>continues…………….</a:t>
            </a:r>
          </a:p>
          <a:p>
            <a:r>
              <a:rPr lang="en-IN" sz="1425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>
              <a:buAutoNum type="arabicPeriod"/>
            </a:pPr>
            <a:r>
              <a:rPr lang="en-US" sz="1425" dirty="0">
                <a:solidFill>
                  <a:srgbClr val="000000"/>
                </a:solidFill>
                <a:latin typeface="Calibri" panose="020F0502020204030204" pitchFamily="34" charset="0"/>
              </a:rPr>
              <a:t>Fields marked with asterisk are mandatory. Enter details in all the required fields under </a:t>
            </a:r>
            <a:r>
              <a:rPr lang="en-US" sz="1425" dirty="0" err="1">
                <a:solidFill>
                  <a:srgbClr val="000000"/>
                </a:solidFill>
                <a:latin typeface="Calibri" panose="020F0502020204030204" pitchFamily="34" charset="0"/>
              </a:rPr>
              <a:t>Oppostite</a:t>
            </a:r>
            <a:r>
              <a:rPr lang="en-US" sz="1425" dirty="0">
                <a:solidFill>
                  <a:srgbClr val="000000"/>
                </a:solidFill>
                <a:latin typeface="Calibri" panose="020F0502020204030204" pitchFamily="34" charset="0"/>
              </a:rPr>
              <a:t> Party Details</a:t>
            </a:r>
          </a:p>
          <a:p>
            <a:pPr>
              <a:buAutoNum type="arabicPeriod"/>
            </a:pPr>
            <a:r>
              <a:rPr lang="en-US" sz="1425" dirty="0">
                <a:solidFill>
                  <a:srgbClr val="000000"/>
                </a:solidFill>
                <a:latin typeface="Calibri" panose="020F0502020204030204" pitchFamily="34" charset="0"/>
              </a:rPr>
              <a:t>Mark tick on “Did you Know your Advocate” checkbox if you know the advocate details.</a:t>
            </a:r>
          </a:p>
          <a:p>
            <a:pPr>
              <a:buAutoNum type="arabicPeriod"/>
            </a:pPr>
            <a:r>
              <a:rPr lang="en-US" sz="1425" dirty="0">
                <a:solidFill>
                  <a:srgbClr val="000000"/>
                </a:solidFill>
                <a:latin typeface="Calibri" panose="020F0502020204030204" pitchFamily="34" charset="0"/>
              </a:rPr>
              <a:t>Opposite party/</a:t>
            </a:r>
            <a:r>
              <a:rPr lang="en-US" sz="1425" dirty="0" err="1">
                <a:solidFill>
                  <a:srgbClr val="000000"/>
                </a:solidFill>
                <a:latin typeface="Calibri" panose="020F0502020204030204" pitchFamily="34" charset="0"/>
              </a:rPr>
              <a:t>Advoacte</a:t>
            </a:r>
            <a:r>
              <a:rPr lang="en-US" sz="1425" dirty="0">
                <a:solidFill>
                  <a:srgbClr val="000000"/>
                </a:solidFill>
                <a:latin typeface="Calibri" panose="020F0502020204030204" pitchFamily="34" charset="0"/>
              </a:rPr>
              <a:t> Name , address, State, district and </a:t>
            </a:r>
            <a:r>
              <a:rPr lang="en-US" sz="1425" dirty="0" err="1">
                <a:solidFill>
                  <a:srgbClr val="000000"/>
                </a:solidFill>
                <a:latin typeface="Calibri" panose="020F0502020204030204" pitchFamily="34" charset="0"/>
              </a:rPr>
              <a:t>Pincode</a:t>
            </a:r>
            <a:r>
              <a:rPr lang="en-US" sz="1425" dirty="0">
                <a:solidFill>
                  <a:srgbClr val="000000"/>
                </a:solidFill>
                <a:latin typeface="Calibri" panose="020F0502020204030204" pitchFamily="34" charset="0"/>
              </a:rPr>
              <a:t> are the required fields to fill in.</a:t>
            </a:r>
          </a:p>
          <a:p>
            <a:r>
              <a:rPr lang="en-IN" sz="1425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0FCA62-5126-44E2-9368-D78C3A60964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28" y="2403672"/>
            <a:ext cx="11304232" cy="4027903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0A23B7B-0D31-4957-8C86-AD9C44E387B4}"/>
              </a:ext>
            </a:extLst>
          </p:cNvPr>
          <p:cNvSpPr/>
          <p:nvPr/>
        </p:nvSpPr>
        <p:spPr>
          <a:xfrm rot="10800000">
            <a:off x="10726817" y="4417628"/>
            <a:ext cx="228601" cy="1304803"/>
          </a:xfrm>
          <a:custGeom>
            <a:avLst/>
            <a:gdLst/>
            <a:ahLst/>
            <a:cxnLst/>
            <a:rect l="0" t="0" r="0" b="0"/>
            <a:pathLst>
              <a:path w="228601" h="1304803">
                <a:moveTo>
                  <a:pt x="228231" y="1301766"/>
                </a:moveTo>
                <a:cubicBezTo>
                  <a:pt x="228231" y="1301766"/>
                  <a:pt x="228600" y="1304802"/>
                  <a:pt x="228600" y="1304802"/>
                </a:cubicBezTo>
                <a:cubicBezTo>
                  <a:pt x="165677" y="1304802"/>
                  <a:pt x="114669" y="1296301"/>
                  <a:pt x="114669" y="1285815"/>
                </a:cubicBezTo>
                <a:cubicBezTo>
                  <a:pt x="114546" y="1080500"/>
                  <a:pt x="114422" y="875186"/>
                  <a:pt x="114300" y="669871"/>
                </a:cubicBezTo>
                <a:cubicBezTo>
                  <a:pt x="114300" y="669871"/>
                  <a:pt x="113931" y="666689"/>
                  <a:pt x="113931" y="666689"/>
                </a:cubicBezTo>
                <a:cubicBezTo>
                  <a:pt x="113931" y="656202"/>
                  <a:pt x="62922" y="647700"/>
                  <a:pt x="0" y="647700"/>
                </a:cubicBezTo>
                <a:cubicBezTo>
                  <a:pt x="0" y="647700"/>
                  <a:pt x="0" y="647576"/>
                  <a:pt x="0" y="647576"/>
                </a:cubicBezTo>
                <a:cubicBezTo>
                  <a:pt x="62922" y="647576"/>
                  <a:pt x="113931" y="639075"/>
                  <a:pt x="113931" y="628589"/>
                </a:cubicBezTo>
                <a:lnTo>
                  <a:pt x="114300" y="18988"/>
                </a:lnTo>
                <a:cubicBezTo>
                  <a:pt x="114300" y="18988"/>
                  <a:pt x="114669" y="18988"/>
                  <a:pt x="114669" y="18988"/>
                </a:cubicBezTo>
                <a:cubicBezTo>
                  <a:pt x="114669" y="8502"/>
                  <a:pt x="165677" y="0"/>
                  <a:pt x="228600" y="0"/>
                </a:cubicBezTo>
                <a:cubicBezTo>
                  <a:pt x="228477" y="433922"/>
                  <a:pt x="228231" y="1301766"/>
                  <a:pt x="228231" y="1301766"/>
                </a:cubicBezTo>
                <a:cubicBezTo>
                  <a:pt x="228231" y="1301766"/>
                  <a:pt x="228600" y="1304802"/>
                  <a:pt x="228600" y="1304802"/>
                </a:cubicBezTo>
                <a:cubicBezTo>
                  <a:pt x="165677" y="1304802"/>
                  <a:pt x="114669" y="1296301"/>
                  <a:pt x="114669" y="1285815"/>
                </a:cubicBezTo>
                <a:cubicBezTo>
                  <a:pt x="114546" y="1080500"/>
                  <a:pt x="114422" y="875186"/>
                  <a:pt x="114300" y="669871"/>
                </a:cubicBezTo>
                <a:cubicBezTo>
                  <a:pt x="114300" y="669871"/>
                  <a:pt x="113931" y="666689"/>
                  <a:pt x="113931" y="666689"/>
                </a:cubicBezTo>
                <a:cubicBezTo>
                  <a:pt x="113931" y="656202"/>
                  <a:pt x="62922" y="647700"/>
                  <a:pt x="0" y="647700"/>
                </a:cubicBezTo>
                <a:cubicBezTo>
                  <a:pt x="0" y="647700"/>
                  <a:pt x="0" y="647576"/>
                  <a:pt x="0" y="647576"/>
                </a:cubicBezTo>
                <a:cubicBezTo>
                  <a:pt x="62922" y="647576"/>
                  <a:pt x="113931" y="639075"/>
                  <a:pt x="113931" y="628589"/>
                </a:cubicBezTo>
                <a:lnTo>
                  <a:pt x="114300" y="18988"/>
                </a:lnTo>
                <a:cubicBezTo>
                  <a:pt x="114300" y="18988"/>
                  <a:pt x="114669" y="18988"/>
                  <a:pt x="114669" y="18988"/>
                </a:cubicBezTo>
                <a:cubicBezTo>
                  <a:pt x="114669" y="8502"/>
                  <a:pt x="165677" y="0"/>
                  <a:pt x="228600" y="0"/>
                </a:cubicBezTo>
              </a:path>
            </a:pathLst>
          </a:custGeom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85725" tIns="38100" rIns="85725" bIns="38100" rtlCol="0" anchor="ctr">
            <a:noAutofit/>
          </a:bodyPr>
          <a:lstStyle/>
          <a:p>
            <a:pPr algn="ctr"/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EB167D-95AA-47F9-A7AE-83096AFEC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86" y="0"/>
            <a:ext cx="3344221" cy="100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9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E21D36-08A3-47A2-8713-D634979AD21F}"/>
              </a:ext>
            </a:extLst>
          </p:cNvPr>
          <p:cNvSpPr/>
          <p:nvPr/>
        </p:nvSpPr>
        <p:spPr>
          <a:xfrm>
            <a:off x="443884" y="470516"/>
            <a:ext cx="11239129" cy="369332"/>
          </a:xfrm>
          <a:prstGeom prst="rect">
            <a:avLst/>
          </a:prstGeom>
          <a:solidFill>
            <a:srgbClr val="4472C4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File new complaint (Revision Petition)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D39FF9-AE42-4555-BC03-8DCFDE316BBE}"/>
              </a:ext>
            </a:extLst>
          </p:cNvPr>
          <p:cNvSpPr/>
          <p:nvPr/>
        </p:nvSpPr>
        <p:spPr>
          <a:xfrm>
            <a:off x="443884" y="1031548"/>
            <a:ext cx="11239129" cy="1508102"/>
          </a:xfrm>
          <a:prstGeom prst="rect">
            <a:avLst/>
          </a:prstGeom>
          <a:solidFill>
            <a:srgbClr val="D9E2F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Case Details: Revision Petition(RP)  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</a:rPr>
              <a:t>continues………..</a:t>
            </a:r>
          </a:p>
          <a:p>
            <a:r>
              <a:rPr lang="en-IN" sz="1425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US" sz="1425" dirty="0">
                <a:solidFill>
                  <a:srgbClr val="000000"/>
                </a:solidFill>
                <a:latin typeface="Calibri" panose="020F0502020204030204" pitchFamily="34" charset="0"/>
              </a:rPr>
              <a:t>This is also a continuation of case details page.</a:t>
            </a:r>
          </a:p>
          <a:p>
            <a:pPr>
              <a:buAutoNum type="arabicPeriod"/>
            </a:pPr>
            <a:r>
              <a:rPr lang="en-US" sz="1425" dirty="0">
                <a:solidFill>
                  <a:srgbClr val="000000"/>
                </a:solidFill>
                <a:latin typeface="Calibri" panose="020F0502020204030204" pitchFamily="34" charset="0"/>
              </a:rPr>
              <a:t>Put in case related details here</a:t>
            </a:r>
          </a:p>
          <a:p>
            <a:pPr>
              <a:buAutoNum type="arabicPeriod"/>
            </a:pPr>
            <a:r>
              <a:rPr lang="en-IN" sz="1425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sz="1425" dirty="0">
                <a:solidFill>
                  <a:srgbClr val="000000"/>
                </a:solidFill>
                <a:latin typeface="Calibri" panose="020F0502020204030204" pitchFamily="34" charset="0"/>
              </a:rPr>
              <a:t>Click on Save Draft and Click on Next Tab button to save the details.</a:t>
            </a:r>
            <a:endParaRPr lang="en-IN" sz="1425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CDE5BA-5EFB-4504-BD57-FD56E291BF2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4" y="3197161"/>
            <a:ext cx="11201029" cy="2190293"/>
          </a:xfrm>
          <a:prstGeom prst="rect">
            <a:avLst/>
          </a:prstGeom>
          <a:ln w="19050" cap="flat" cmpd="sng" algn="ctr">
            <a:solidFill>
              <a:srgbClr val="44546A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50963BE8-D275-411B-9EEA-7213F661EFED}"/>
              </a:ext>
            </a:extLst>
          </p:cNvPr>
          <p:cNvSpPr/>
          <p:nvPr/>
        </p:nvSpPr>
        <p:spPr>
          <a:xfrm>
            <a:off x="4572000" y="4927597"/>
            <a:ext cx="568956" cy="387458"/>
          </a:xfrm>
          <a:prstGeom prst="rightArrow">
            <a:avLst/>
          </a:prstGeom>
          <a:solidFill>
            <a:srgbClr val="4472C4"/>
          </a:solidFill>
          <a:ln w="9525" cap="flat" cmpd="sng" algn="ctr">
            <a:solidFill>
              <a:srgbClr val="335593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ctr">
            <a:noAutofit/>
          </a:bodyPr>
          <a:lstStyle/>
          <a:p>
            <a:pPr algn="ctr"/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B1E95F-E4AB-4D67-AD37-126285366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86" y="0"/>
            <a:ext cx="3344221" cy="100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8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302F45-8788-40B7-878B-198214E78EEC}"/>
              </a:ext>
            </a:extLst>
          </p:cNvPr>
          <p:cNvSpPr/>
          <p:nvPr/>
        </p:nvSpPr>
        <p:spPr>
          <a:xfrm>
            <a:off x="443884" y="470516"/>
            <a:ext cx="11239129" cy="369332"/>
          </a:xfrm>
          <a:prstGeom prst="rect">
            <a:avLst/>
          </a:prstGeom>
          <a:solidFill>
            <a:srgbClr val="4472C4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File new complaint (Revision Petition)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7B687F-B77A-4764-9829-06BA0308E18D}"/>
              </a:ext>
            </a:extLst>
          </p:cNvPr>
          <p:cNvSpPr/>
          <p:nvPr/>
        </p:nvSpPr>
        <p:spPr>
          <a:xfrm>
            <a:off x="443884" y="956529"/>
            <a:ext cx="11239129" cy="1231106"/>
          </a:xfrm>
          <a:prstGeom prst="rect">
            <a:avLst/>
          </a:prstGeom>
          <a:solidFill>
            <a:srgbClr val="D9E2F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Additional Complainant</a:t>
            </a:r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: Revision Petition (RP)</a:t>
            </a:r>
          </a:p>
          <a:p>
            <a:pPr>
              <a:buAutoNum type="arabicPeriod"/>
            </a:pPr>
            <a:r>
              <a:rPr lang="en-US" sz="1425" dirty="0">
                <a:solidFill>
                  <a:srgbClr val="000000"/>
                </a:solidFill>
                <a:latin typeface="Calibri" panose="020F0502020204030204" pitchFamily="34" charset="0"/>
              </a:rPr>
              <a:t>Switch to Additional Complainant tab. Fill out the details of Additional Complainant, if any. </a:t>
            </a:r>
          </a:p>
          <a:p>
            <a:pPr>
              <a:buAutoNum type="arabicPeriod"/>
            </a:pPr>
            <a:r>
              <a:rPr lang="en-US" sz="1425" dirty="0">
                <a:solidFill>
                  <a:srgbClr val="000000"/>
                </a:solidFill>
                <a:latin typeface="Calibri" panose="020F0502020204030204" pitchFamily="34" charset="0"/>
              </a:rPr>
              <a:t>Mark tick on the checkboxes in complainant details and complainant advocate section to enable the fields. </a:t>
            </a:r>
          </a:p>
          <a:p>
            <a:pPr>
              <a:buAutoNum type="arabicPeriod"/>
            </a:pPr>
            <a:r>
              <a:rPr lang="en-US" sz="1425" dirty="0">
                <a:solidFill>
                  <a:srgbClr val="000000"/>
                </a:solidFill>
                <a:latin typeface="Calibri" panose="020F0502020204030204" pitchFamily="34" charset="0"/>
              </a:rPr>
              <a:t>Fill in the details in the fields.</a:t>
            </a:r>
          </a:p>
          <a:p>
            <a:pPr>
              <a:buAutoNum type="arabicPeriod"/>
            </a:pPr>
            <a:r>
              <a:rPr lang="en-IN" sz="1425" dirty="0">
                <a:solidFill>
                  <a:srgbClr val="000000"/>
                </a:solidFill>
                <a:latin typeface="Calibri" panose="020F0502020204030204" pitchFamily="34" charset="0"/>
              </a:rPr>
              <a:t>Click on add button.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ACA447-4F25-4A5A-845A-581DE5ED9D8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4" y="2187635"/>
            <a:ext cx="11239129" cy="4489028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745597FE-FD86-4361-BE4A-32977D170BC1}"/>
              </a:ext>
            </a:extLst>
          </p:cNvPr>
          <p:cNvSpPr/>
          <p:nvPr/>
        </p:nvSpPr>
        <p:spPr>
          <a:xfrm>
            <a:off x="2539012" y="2230927"/>
            <a:ext cx="408375" cy="292960"/>
          </a:xfrm>
          <a:prstGeom prst="downArrow">
            <a:avLst/>
          </a:prstGeom>
          <a:solidFill>
            <a:srgbClr val="4472C4"/>
          </a:solidFill>
          <a:ln w="9525" cap="flat" cmpd="sng" algn="ctr">
            <a:solidFill>
              <a:srgbClr val="335593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ctr">
            <a:noAutofit/>
          </a:bodyPr>
          <a:lstStyle/>
          <a:p>
            <a:pPr algn="ctr"/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567931D-EEC3-48E7-B612-B04B28D7ADFE}"/>
              </a:ext>
            </a:extLst>
          </p:cNvPr>
          <p:cNvSpPr/>
          <p:nvPr/>
        </p:nvSpPr>
        <p:spPr>
          <a:xfrm>
            <a:off x="5220072" y="6516872"/>
            <a:ext cx="319592" cy="115414"/>
          </a:xfrm>
          <a:prstGeom prst="rightArrow">
            <a:avLst/>
          </a:prstGeom>
          <a:solidFill>
            <a:srgbClr val="4472C4"/>
          </a:solidFill>
          <a:ln w="9525" cap="flat" cmpd="sng" algn="ctr">
            <a:solidFill>
              <a:srgbClr val="335593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ctr">
            <a:noAutofit/>
          </a:bodyPr>
          <a:lstStyle/>
          <a:p>
            <a:pPr algn="ctr"/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B13A8C-CB77-4EC2-9750-5C1F65548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86" y="0"/>
            <a:ext cx="3344221" cy="100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5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43564C5-9BB5-498C-BB5E-ED668404B05B}"/>
              </a:ext>
            </a:extLst>
          </p:cNvPr>
          <p:cNvSpPr/>
          <p:nvPr/>
        </p:nvSpPr>
        <p:spPr>
          <a:xfrm>
            <a:off x="443884" y="470516"/>
            <a:ext cx="11239129" cy="369332"/>
          </a:xfrm>
          <a:prstGeom prst="rect">
            <a:avLst/>
          </a:prstGeom>
          <a:solidFill>
            <a:srgbClr val="4472C4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File new complaint (Revision Petition)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8B1F3B-FB16-4310-AC82-A92F7399F0BF}"/>
              </a:ext>
            </a:extLst>
          </p:cNvPr>
          <p:cNvSpPr/>
          <p:nvPr/>
        </p:nvSpPr>
        <p:spPr>
          <a:xfrm>
            <a:off x="443884" y="1030881"/>
            <a:ext cx="11239129" cy="1292666"/>
          </a:xfrm>
          <a:prstGeom prst="rect">
            <a:avLst/>
          </a:prstGeom>
          <a:solidFill>
            <a:srgbClr val="D9E2F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Additional Complainant: Revision Petition (RP)  </a:t>
            </a:r>
            <a:r>
              <a:rPr lang="en-IN" i="1" dirty="0">
                <a:solidFill>
                  <a:srgbClr val="000000"/>
                </a:solidFill>
                <a:latin typeface="Calibri" panose="020F0502020204030204" pitchFamily="34" charset="0"/>
              </a:rPr>
              <a:t>continues……….</a:t>
            </a:r>
          </a:p>
          <a:p>
            <a:r>
              <a:rPr lang="en-IN" sz="1425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>
              <a:buAutoNum type="arabicPeriod"/>
            </a:pPr>
            <a:r>
              <a:rPr lang="en-US" sz="1425" dirty="0">
                <a:solidFill>
                  <a:srgbClr val="000000"/>
                </a:solidFill>
                <a:latin typeface="Calibri" panose="020F0502020204030204" pitchFamily="34" charset="0"/>
              </a:rPr>
              <a:t>On Add Button Click, additional complainant details will list in the tabular format.</a:t>
            </a:r>
          </a:p>
          <a:p>
            <a:pPr>
              <a:buAutoNum type="arabicPeriod"/>
            </a:pPr>
            <a:r>
              <a:rPr lang="en-US" sz="1425" dirty="0">
                <a:solidFill>
                  <a:srgbClr val="000000"/>
                </a:solidFill>
                <a:latin typeface="Calibri" panose="020F0502020204030204" pitchFamily="34" charset="0"/>
              </a:rPr>
              <a:t>To modify, click on edit button given alongside and click on Update button</a:t>
            </a:r>
          </a:p>
          <a:p>
            <a:pPr>
              <a:buAutoNum type="arabicPeriod"/>
            </a:pPr>
            <a:r>
              <a:rPr lang="en-US" sz="1425" dirty="0">
                <a:solidFill>
                  <a:srgbClr val="000000"/>
                </a:solidFill>
                <a:latin typeface="Calibri" panose="020F0502020204030204" pitchFamily="34" charset="0"/>
              </a:rPr>
              <a:t>Click on Save Draft and Click on Next button.</a:t>
            </a:r>
            <a:endParaRPr lang="en-IN" sz="1425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52B585-E3D8-4709-B446-DC23E24DF80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4" y="2323548"/>
            <a:ext cx="11239129" cy="4063936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045CBEBE-7704-4002-928A-BEEFFCA5DA13}"/>
              </a:ext>
            </a:extLst>
          </p:cNvPr>
          <p:cNvSpPr/>
          <p:nvPr/>
        </p:nvSpPr>
        <p:spPr>
          <a:xfrm rot="16200000">
            <a:off x="4829460" y="5912530"/>
            <a:ext cx="408375" cy="292960"/>
          </a:xfrm>
          <a:prstGeom prst="downArrow">
            <a:avLst/>
          </a:prstGeom>
          <a:solidFill>
            <a:srgbClr val="4472C4"/>
          </a:solidFill>
          <a:ln w="9525" cap="flat" cmpd="sng" algn="ctr">
            <a:solidFill>
              <a:srgbClr val="335593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ctr">
            <a:noAutofit/>
          </a:bodyPr>
          <a:lstStyle/>
          <a:p>
            <a:pPr algn="ctr"/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BEED1E-C662-46DF-8548-BA3AD12AB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86" y="0"/>
            <a:ext cx="3344221" cy="100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3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9F7547-42D3-46FD-890F-7F5E177D3FEE}"/>
              </a:ext>
            </a:extLst>
          </p:cNvPr>
          <p:cNvSpPr/>
          <p:nvPr/>
        </p:nvSpPr>
        <p:spPr>
          <a:xfrm>
            <a:off x="443884" y="470516"/>
            <a:ext cx="11239129" cy="369332"/>
          </a:xfrm>
          <a:prstGeom prst="rect">
            <a:avLst/>
          </a:prstGeom>
          <a:solidFill>
            <a:srgbClr val="4472C4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File new complaint (Revision Petition)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AA7EEC-77CB-405A-B11F-8ED7AE591ACB}"/>
              </a:ext>
            </a:extLst>
          </p:cNvPr>
          <p:cNvSpPr/>
          <p:nvPr/>
        </p:nvSpPr>
        <p:spPr>
          <a:xfrm>
            <a:off x="443884" y="898188"/>
            <a:ext cx="11239129" cy="1231106"/>
          </a:xfrm>
          <a:prstGeom prst="rect">
            <a:avLst/>
          </a:prstGeom>
          <a:solidFill>
            <a:srgbClr val="D9E2F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Additional Opposite Party: Revision Petition (RP)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Fill out the details of Additional Opposite Party, if any. 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Mark tick on the checkboxes in complainant details and complainant advocate section to enable the fields.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Fill in the details in the required fields</a:t>
            </a:r>
          </a:p>
          <a:p>
            <a:pPr>
              <a:buAutoNum type="arabicPeriod"/>
            </a:pPr>
            <a:r>
              <a:rPr lang="en-IN" sz="1425">
                <a:solidFill>
                  <a:srgbClr val="000000"/>
                </a:solidFill>
                <a:latin typeface="Calibri" panose="020F0502020204030204" pitchFamily="34" charset="0"/>
              </a:rPr>
              <a:t>Click on add button.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B2B10E-B01D-4B3A-BEDA-76547B638A7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31" y="2206104"/>
            <a:ext cx="11239129" cy="4501601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3EEC04C1-5F47-413A-BA7C-CDFE36C7808C}"/>
              </a:ext>
            </a:extLst>
          </p:cNvPr>
          <p:cNvSpPr/>
          <p:nvPr/>
        </p:nvSpPr>
        <p:spPr>
          <a:xfrm>
            <a:off x="4074852" y="2206104"/>
            <a:ext cx="408375" cy="380390"/>
          </a:xfrm>
          <a:prstGeom prst="downArrow">
            <a:avLst/>
          </a:prstGeom>
          <a:solidFill>
            <a:srgbClr val="4472C4"/>
          </a:solidFill>
          <a:ln w="9525" cap="flat" cmpd="sng" algn="ctr">
            <a:solidFill>
              <a:srgbClr val="335593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ctr">
            <a:noAutofit/>
          </a:bodyPr>
          <a:lstStyle/>
          <a:p>
            <a:pPr algn="ctr"/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361301C-8CC3-4E69-9E20-B4989AC30A2F}"/>
              </a:ext>
            </a:extLst>
          </p:cNvPr>
          <p:cNvSpPr/>
          <p:nvPr/>
        </p:nvSpPr>
        <p:spPr>
          <a:xfrm>
            <a:off x="5291089" y="6533969"/>
            <a:ext cx="284083" cy="173726"/>
          </a:xfrm>
          <a:prstGeom prst="rightArrow">
            <a:avLst/>
          </a:prstGeom>
          <a:solidFill>
            <a:srgbClr val="4472C4"/>
          </a:solidFill>
          <a:ln w="9525" cap="flat" cmpd="sng" algn="ctr">
            <a:solidFill>
              <a:srgbClr val="335593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ctr">
            <a:noAutofit/>
          </a:bodyPr>
          <a:lstStyle/>
          <a:p>
            <a:pPr algn="ctr"/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56F40C-D493-409B-B840-ED7295A7B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86" y="0"/>
            <a:ext cx="3344221" cy="100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7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BAFC2E-7F46-4B6B-A159-1C75725ECAA1}"/>
              </a:ext>
            </a:extLst>
          </p:cNvPr>
          <p:cNvSpPr/>
          <p:nvPr/>
        </p:nvSpPr>
        <p:spPr>
          <a:xfrm>
            <a:off x="443884" y="470516"/>
            <a:ext cx="11239129" cy="369332"/>
          </a:xfrm>
          <a:prstGeom prst="rect">
            <a:avLst/>
          </a:prstGeom>
          <a:solidFill>
            <a:srgbClr val="4472C4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User Login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0A4D71-8008-452A-8D73-547DF3EB2497}"/>
              </a:ext>
            </a:extLst>
          </p:cNvPr>
          <p:cNvSpPr/>
          <p:nvPr/>
        </p:nvSpPr>
        <p:spPr>
          <a:xfrm>
            <a:off x="8087554" y="1007173"/>
            <a:ext cx="3595458" cy="2000546"/>
          </a:xfrm>
          <a:prstGeom prst="rect">
            <a:avLst/>
          </a:prstGeom>
          <a:solidFill>
            <a:srgbClr val="D9E2F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 b="1" dirty="0">
                <a:solidFill>
                  <a:srgbClr val="000000"/>
                </a:solidFill>
                <a:latin typeface="Calibri" panose="020F0502020204030204" pitchFamily="34" charset="0"/>
              </a:rPr>
              <a:t>User Login</a:t>
            </a:r>
          </a:p>
          <a:p>
            <a:r>
              <a:rPr lang="en-IN" sz="1425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 sz="1425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>
              <a:buAutoNum type="arabicPeriod"/>
            </a:pPr>
            <a:r>
              <a:rPr lang="en-IN" sz="1425" dirty="0">
                <a:solidFill>
                  <a:srgbClr val="000000"/>
                </a:solidFill>
                <a:latin typeface="Calibri" panose="020F0502020204030204" pitchFamily="34" charset="0"/>
              </a:rPr>
              <a:t>Click on Complainant/Advocate Section</a:t>
            </a:r>
          </a:p>
          <a:p>
            <a:pPr>
              <a:buAutoNum type="arabicPeriod"/>
            </a:pPr>
            <a:endParaRPr lang="en-IN" sz="1425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AutoNum type="arabicPeriod"/>
            </a:pPr>
            <a:r>
              <a:rPr lang="en-IN" sz="1425" dirty="0">
                <a:solidFill>
                  <a:srgbClr val="000000"/>
                </a:solidFill>
                <a:latin typeface="Calibri" panose="020F0502020204030204" pitchFamily="34" charset="0"/>
              </a:rPr>
              <a:t>Click on Login submenu.</a:t>
            </a:r>
          </a:p>
          <a:p>
            <a:r>
              <a:rPr lang="en-IN" sz="1425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D7B9D2-B636-42B7-ACEB-B9C5422480E3}"/>
              </a:ext>
            </a:extLst>
          </p:cNvPr>
          <p:cNvSpPr/>
          <p:nvPr/>
        </p:nvSpPr>
        <p:spPr>
          <a:xfrm>
            <a:off x="508987" y="3250159"/>
            <a:ext cx="11174025" cy="369332"/>
          </a:xfrm>
          <a:prstGeom prst="rect">
            <a:avLst/>
          </a:prstGeom>
          <a:solidFill>
            <a:srgbClr val="D9E2F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 b="1">
                <a:solidFill>
                  <a:srgbClr val="000000"/>
                </a:solidFill>
                <a:latin typeface="Calibri" panose="020F0502020204030204" pitchFamily="34" charset="0"/>
              </a:rPr>
              <a:t>LOGIN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C49A12-DE49-4EDF-83F2-81229045A95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87" y="907475"/>
            <a:ext cx="7534456" cy="21307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C0F549-A04C-48F9-9F6E-F4C0A1F256B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87" y="3547348"/>
            <a:ext cx="11174025" cy="2840136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FF831D8C-4459-46B1-BE9C-C77E748A4ABD}"/>
              </a:ext>
            </a:extLst>
          </p:cNvPr>
          <p:cNvSpPr/>
          <p:nvPr/>
        </p:nvSpPr>
        <p:spPr>
          <a:xfrm>
            <a:off x="2148392" y="1818494"/>
            <a:ext cx="1242870" cy="1822038"/>
          </a:xfrm>
          <a:prstGeom prst="downArrow">
            <a:avLst/>
          </a:prstGeom>
          <a:solidFill>
            <a:srgbClr val="4472C4"/>
          </a:solidFill>
          <a:ln w="9525" cap="flat" cmpd="sng" algn="ctr">
            <a:solidFill>
              <a:srgbClr val="335593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ctr">
            <a:noAutofit/>
          </a:bodyPr>
          <a:lstStyle/>
          <a:p>
            <a:pPr algn="ctr"/>
            <a:r>
              <a:rPr lang="en-IN" sz="975">
                <a:solidFill>
                  <a:srgbClr val="FFFFFF"/>
                </a:solidFill>
                <a:latin typeface="Calibri" panose="020F0502020204030204" pitchFamily="34" charset="0"/>
              </a:rPr>
              <a:t>Next page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A6E21491-965B-445B-8877-0BC5E2AEDB03}"/>
              </a:ext>
            </a:extLst>
          </p:cNvPr>
          <p:cNvSpPr/>
          <p:nvPr/>
        </p:nvSpPr>
        <p:spPr>
          <a:xfrm>
            <a:off x="426720" y="1918354"/>
            <a:ext cx="536924" cy="296532"/>
          </a:xfrm>
          <a:prstGeom prst="rightArrow">
            <a:avLst/>
          </a:prstGeom>
          <a:solidFill>
            <a:srgbClr val="4472C4"/>
          </a:solidFill>
          <a:ln w="19050" cap="flat" cmpd="sng" algn="ctr">
            <a:solidFill>
              <a:srgbClr val="44546A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ctr">
            <a:noAutofit/>
          </a:bodyPr>
          <a:lstStyle/>
          <a:p>
            <a:pPr algn="ctr"/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05E15C-BC83-4F7E-B73A-259934C7B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86" y="0"/>
            <a:ext cx="3344221" cy="100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9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81"/>
    </mc:Choice>
    <mc:Fallback xmlns="">
      <p:transition spd="slow" advTm="1658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E63B55-FC2D-4C84-95B3-0D65BC31A668}"/>
              </a:ext>
            </a:extLst>
          </p:cNvPr>
          <p:cNvSpPr/>
          <p:nvPr/>
        </p:nvSpPr>
        <p:spPr>
          <a:xfrm>
            <a:off x="443884" y="470516"/>
            <a:ext cx="11239129" cy="369332"/>
          </a:xfrm>
          <a:prstGeom prst="rect">
            <a:avLst/>
          </a:prstGeom>
          <a:solidFill>
            <a:srgbClr val="4472C4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US" b="1">
                <a:solidFill>
                  <a:srgbClr val="FFFFFF"/>
                </a:solidFill>
                <a:latin typeface="Calibri" panose="020F0502020204030204" pitchFamily="34" charset="0"/>
              </a:rPr>
              <a:t>File new complaint (Upload Docs while Filing RP)</a:t>
            </a:r>
            <a:endParaRPr lang="en-IN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A374DC-1B2E-44F1-AF1C-BCCCDA31DC58}"/>
              </a:ext>
            </a:extLst>
          </p:cNvPr>
          <p:cNvSpPr/>
          <p:nvPr/>
        </p:nvSpPr>
        <p:spPr>
          <a:xfrm>
            <a:off x="443884" y="903265"/>
            <a:ext cx="11239129" cy="800214"/>
          </a:xfrm>
          <a:prstGeom prst="rect">
            <a:avLst/>
          </a:prstGeom>
          <a:solidFill>
            <a:srgbClr val="D9E2F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Document Upload: Revision Petiton (RP)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Switch to Document Upload Tab: In case of RP , total of 6 documents should be uploaded.  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Click on choose button, select the file to upload then click on Upload button.</a:t>
            </a:r>
            <a:endParaRPr lang="en-IN" sz="1425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14BFD4-C9B5-46E5-90F8-6DAFCDF27AD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4" y="1922155"/>
            <a:ext cx="11201029" cy="4625740"/>
          </a:xfrm>
          <a:prstGeom prst="rect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1DA65B4B-DF60-4737-B6A0-9EA8EB182684}"/>
              </a:ext>
            </a:extLst>
          </p:cNvPr>
          <p:cNvSpPr/>
          <p:nvPr/>
        </p:nvSpPr>
        <p:spPr>
          <a:xfrm>
            <a:off x="4790979" y="1624717"/>
            <a:ext cx="825628" cy="399250"/>
          </a:xfrm>
          <a:prstGeom prst="downArrow">
            <a:avLst/>
          </a:prstGeom>
          <a:solidFill>
            <a:srgbClr val="4472C4"/>
          </a:solidFill>
          <a:ln w="9525" cap="flat" cmpd="sng" algn="ctr">
            <a:solidFill>
              <a:srgbClr val="335593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ctr">
            <a:noAutofit/>
          </a:bodyPr>
          <a:lstStyle/>
          <a:p>
            <a:pPr algn="ctr"/>
            <a:r>
              <a:rPr lang="en-IN" sz="1425">
                <a:solidFill>
                  <a:srgbClr val="FFFFFF"/>
                </a:solidFill>
                <a:latin typeface="Calibri" panose="020F0502020204030204" pitchFamily="34" charset="0"/>
              </a:rPr>
              <a:t>RP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2B90AF-1FFE-4A2C-9FB9-A146701B5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86" y="0"/>
            <a:ext cx="3344221" cy="100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5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DAAD32-B802-448B-8FEC-CBAF3159BD8C}"/>
              </a:ext>
            </a:extLst>
          </p:cNvPr>
          <p:cNvSpPr/>
          <p:nvPr/>
        </p:nvSpPr>
        <p:spPr>
          <a:xfrm>
            <a:off x="443884" y="328469"/>
            <a:ext cx="11239129" cy="369332"/>
          </a:xfrm>
          <a:prstGeom prst="rect">
            <a:avLst/>
          </a:prstGeom>
          <a:solidFill>
            <a:srgbClr val="4472C4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File new complaint (Revision Petition)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792717-CC7D-44A8-B336-8395DC8C7689}"/>
              </a:ext>
            </a:extLst>
          </p:cNvPr>
          <p:cNvSpPr/>
          <p:nvPr/>
        </p:nvSpPr>
        <p:spPr>
          <a:xfrm>
            <a:off x="443884" y="734578"/>
            <a:ext cx="11239129" cy="1723549"/>
          </a:xfrm>
          <a:prstGeom prst="rect">
            <a:avLst/>
          </a:prstGeom>
          <a:solidFill>
            <a:srgbClr val="D9E2F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Document Upload: Revision Petiton (RP)</a:t>
            </a:r>
          </a:p>
          <a:p>
            <a:r>
              <a:rPr lang="en-IN" sz="1425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This is a continuation of documents upload page.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To upload additional documents, click on Add document button.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Read the information given in the Information Panel.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Information given under Information Panel might differ in each case. Please read carefully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Click on “Save Draft and Click on Next Tab” button</a:t>
            </a:r>
            <a:endParaRPr lang="en-IN" sz="1425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FE1DFA-16CC-46B9-9A39-858EB460D5E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86" y="2477176"/>
            <a:ext cx="11201029" cy="3768061"/>
          </a:xfrm>
          <a:prstGeom prst="rect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C04B33-E1AD-445B-80D8-1023CBB96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86" y="0"/>
            <a:ext cx="3344221" cy="100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2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36F77A-4DCA-4E2D-B2FD-D065CDBED450}"/>
              </a:ext>
            </a:extLst>
          </p:cNvPr>
          <p:cNvSpPr/>
          <p:nvPr/>
        </p:nvSpPr>
        <p:spPr>
          <a:xfrm>
            <a:off x="443884" y="470516"/>
            <a:ext cx="11239129" cy="369332"/>
          </a:xfrm>
          <a:prstGeom prst="rect">
            <a:avLst/>
          </a:prstGeom>
          <a:solidFill>
            <a:srgbClr val="4472C4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File new complaint (Revision Petition)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8B213F-9244-4E55-B6CD-435FA1E9F9F3}"/>
              </a:ext>
            </a:extLst>
          </p:cNvPr>
          <p:cNvSpPr/>
          <p:nvPr/>
        </p:nvSpPr>
        <p:spPr>
          <a:xfrm>
            <a:off x="443884" y="956529"/>
            <a:ext cx="11239129" cy="1231106"/>
          </a:xfrm>
          <a:prstGeom prst="rect">
            <a:avLst/>
          </a:prstGeom>
          <a:solidFill>
            <a:srgbClr val="D9E2F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Finalize and Submit Application: Revision Petition (RP) </a:t>
            </a:r>
          </a:p>
          <a:p>
            <a:r>
              <a:rPr lang="en-US" sz="1425" dirty="0">
                <a:solidFill>
                  <a:srgbClr val="000000"/>
                </a:solidFill>
                <a:latin typeface="Calibri" panose="020F0502020204030204" pitchFamily="34" charset="0"/>
              </a:rPr>
              <a:t>After filling in all the details, the last step towards completion is finalize the case.</a:t>
            </a:r>
          </a:p>
          <a:p>
            <a:pPr>
              <a:buAutoNum type="arabicPeriod"/>
            </a:pPr>
            <a:r>
              <a:rPr lang="en-US" sz="1425" dirty="0">
                <a:solidFill>
                  <a:srgbClr val="000000"/>
                </a:solidFill>
                <a:latin typeface="Calibri" panose="020F0502020204030204" pitchFamily="34" charset="0"/>
              </a:rPr>
              <a:t>Click on Preview button to get the documents list uploaded by you.</a:t>
            </a:r>
          </a:p>
          <a:p>
            <a:r>
              <a:rPr lang="en-US" sz="1425" dirty="0">
                <a:solidFill>
                  <a:srgbClr val="000000"/>
                </a:solidFill>
                <a:latin typeface="Calibri" panose="020F0502020204030204" pitchFamily="34" charset="0"/>
              </a:rPr>
              <a:t>2. On the right, the box shows  in which consumer forum case is filed</a:t>
            </a:r>
          </a:p>
          <a:p>
            <a:r>
              <a:rPr lang="en-US" sz="1425" dirty="0">
                <a:solidFill>
                  <a:srgbClr val="000000"/>
                </a:solidFill>
                <a:latin typeface="Calibri" panose="020F0502020204030204" pitchFamily="34" charset="0"/>
              </a:rPr>
              <a:t>3. Reassure that details have been provided and necessary documents have been uploaded.</a:t>
            </a:r>
            <a:endParaRPr lang="en-IN" sz="1425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605D97-61EA-4550-9B8E-31AC7A8FB6B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81" y="2499055"/>
            <a:ext cx="11201029" cy="3790283"/>
          </a:xfrm>
          <a:prstGeom prst="rect">
            <a:avLst/>
          </a:prstGeom>
          <a:ln w="19050" cap="flat" cmpd="sng" algn="ctr">
            <a:solidFill>
              <a:srgbClr val="44546A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064428F7-6808-4E02-AB09-E3E6E9206B79}"/>
              </a:ext>
            </a:extLst>
          </p:cNvPr>
          <p:cNvSpPr/>
          <p:nvPr/>
        </p:nvSpPr>
        <p:spPr>
          <a:xfrm>
            <a:off x="6889070" y="2304317"/>
            <a:ext cx="408375" cy="292960"/>
          </a:xfrm>
          <a:prstGeom prst="downArrow">
            <a:avLst/>
          </a:prstGeom>
          <a:solidFill>
            <a:srgbClr val="4472C4"/>
          </a:solidFill>
          <a:ln w="9525" cap="flat" cmpd="sng" algn="ctr">
            <a:solidFill>
              <a:srgbClr val="335593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ctr">
            <a:noAutofit/>
          </a:bodyPr>
          <a:lstStyle/>
          <a:p>
            <a:pPr algn="ctr"/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D8901D-5487-4852-9140-C19EB00DC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86" y="0"/>
            <a:ext cx="3344221" cy="100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6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B285AE-CF9F-4AA3-9C44-76762B82E893}"/>
              </a:ext>
            </a:extLst>
          </p:cNvPr>
          <p:cNvSpPr/>
          <p:nvPr/>
        </p:nvSpPr>
        <p:spPr>
          <a:xfrm>
            <a:off x="443884" y="470516"/>
            <a:ext cx="11239129" cy="369332"/>
          </a:xfrm>
          <a:prstGeom prst="rect">
            <a:avLst/>
          </a:prstGeom>
          <a:solidFill>
            <a:srgbClr val="4472C4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File new complaint (Revision Petition)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4A158B-995B-4764-979F-8B6BDEFB0B50}"/>
              </a:ext>
            </a:extLst>
          </p:cNvPr>
          <p:cNvSpPr/>
          <p:nvPr/>
        </p:nvSpPr>
        <p:spPr>
          <a:xfrm>
            <a:off x="443884" y="880320"/>
            <a:ext cx="11239129" cy="1231106"/>
          </a:xfrm>
          <a:prstGeom prst="rect">
            <a:avLst/>
          </a:prstGeom>
          <a:solidFill>
            <a:srgbClr val="D9E2F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Finalize and Submit Application: Revision Petition (RP)</a:t>
            </a:r>
          </a:p>
          <a:p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Mark tick against each checkbox before finalizing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Click on Finalize button to finally submit the case to the forum.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Once finalized , can not be edited.</a:t>
            </a:r>
          </a:p>
          <a:p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After finalize , user will get an OTP on registered mobile number</a:t>
            </a:r>
            <a:endParaRPr lang="en-IN" sz="1425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DF827D-0916-427E-A261-2481CD9E82D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4" y="2170948"/>
            <a:ext cx="11201029" cy="4197477"/>
          </a:xfrm>
          <a:prstGeom prst="rect">
            <a:avLst/>
          </a:prstGeom>
          <a:ln w="19050" cap="flat" cmpd="sng" algn="ctr">
            <a:solidFill>
              <a:srgbClr val="44546A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ABC5C703-3E03-4FC4-BCC6-99A892913DF0}"/>
              </a:ext>
            </a:extLst>
          </p:cNvPr>
          <p:cNvSpPr/>
          <p:nvPr/>
        </p:nvSpPr>
        <p:spPr>
          <a:xfrm>
            <a:off x="5214147" y="6041250"/>
            <a:ext cx="849296" cy="346234"/>
          </a:xfrm>
          <a:prstGeom prst="rightArrow">
            <a:avLst/>
          </a:prstGeom>
          <a:solidFill>
            <a:srgbClr val="4472C4"/>
          </a:solidFill>
          <a:ln w="9525" cap="flat" cmpd="sng" algn="ctr">
            <a:solidFill>
              <a:srgbClr val="335593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ctr">
            <a:noAutofit/>
          </a:bodyPr>
          <a:lstStyle/>
          <a:p>
            <a:pPr algn="ctr"/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F69AE975-4626-4E23-895A-2658CE6DB514}"/>
              </a:ext>
            </a:extLst>
          </p:cNvPr>
          <p:cNvSpPr/>
          <p:nvPr/>
        </p:nvSpPr>
        <p:spPr>
          <a:xfrm>
            <a:off x="8554716" y="1930404"/>
            <a:ext cx="406404" cy="314963"/>
          </a:xfrm>
          <a:prstGeom prst="downArrow">
            <a:avLst/>
          </a:prstGeom>
          <a:solidFill>
            <a:srgbClr val="4472C4"/>
          </a:solidFill>
          <a:ln w="9525" cap="flat" cmpd="sng" algn="ctr">
            <a:solidFill>
              <a:srgbClr val="335593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ctr">
            <a:noAutofit/>
          </a:bodyPr>
          <a:lstStyle/>
          <a:p>
            <a:pPr algn="ctr"/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EDBCB8-5583-4C05-B93F-21A125270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86" y="0"/>
            <a:ext cx="3344221" cy="100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1E54B5-16EC-427C-9892-2987A8A8F24A}"/>
              </a:ext>
            </a:extLst>
          </p:cNvPr>
          <p:cNvSpPr/>
          <p:nvPr/>
        </p:nvSpPr>
        <p:spPr>
          <a:xfrm>
            <a:off x="443884" y="470516"/>
            <a:ext cx="11239129" cy="369332"/>
          </a:xfrm>
          <a:prstGeom prst="rect">
            <a:avLst/>
          </a:prstGeom>
          <a:solidFill>
            <a:srgbClr val="4472C4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File new complaint (Revision Petition)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7A53C9-CD78-4CC5-A669-5E222CD948D3}"/>
              </a:ext>
            </a:extLst>
          </p:cNvPr>
          <p:cNvSpPr/>
          <p:nvPr/>
        </p:nvSpPr>
        <p:spPr>
          <a:xfrm>
            <a:off x="443884" y="956529"/>
            <a:ext cx="11239129" cy="1015660"/>
          </a:xfrm>
          <a:prstGeom prst="rect">
            <a:avLst/>
          </a:prstGeom>
          <a:solidFill>
            <a:srgbClr val="D9E2F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OTP Screen: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The next screen requires OTP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Enter OTP received on mobile number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If OTP is not received by user , click on Resend OTP button to get OTP.</a:t>
            </a:r>
            <a:endParaRPr lang="en-IN" sz="1425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9C3A8F-80EA-42B3-B7B5-0E0CD039A6E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44" y="2693451"/>
            <a:ext cx="11035399" cy="3406435"/>
          </a:xfrm>
          <a:prstGeom prst="rect">
            <a:avLst/>
          </a:prstGeom>
          <a:ln w="19050" cap="flat" cmpd="sng" algn="ctr">
            <a:solidFill>
              <a:srgbClr val="44546A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5EF79F89-A5BD-40BE-A41F-277428DA3083}"/>
              </a:ext>
            </a:extLst>
          </p:cNvPr>
          <p:cNvSpPr/>
          <p:nvPr/>
        </p:nvSpPr>
        <p:spPr>
          <a:xfrm>
            <a:off x="3647436" y="5466083"/>
            <a:ext cx="711204" cy="313468"/>
          </a:xfrm>
          <a:prstGeom prst="leftArrow">
            <a:avLst/>
          </a:prstGeom>
          <a:solidFill>
            <a:srgbClr val="4472C4"/>
          </a:solidFill>
          <a:ln w="9525" cap="flat" cmpd="sng" algn="ctr">
            <a:solidFill>
              <a:srgbClr val="335593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ctr">
            <a:noAutofit/>
          </a:bodyPr>
          <a:lstStyle/>
          <a:p>
            <a:pPr algn="ctr"/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C06062-41D1-416F-8E18-DD4270571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86" y="0"/>
            <a:ext cx="3344221" cy="100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101795-621B-4D91-BB31-1292DAFCECAD}"/>
              </a:ext>
            </a:extLst>
          </p:cNvPr>
          <p:cNvSpPr/>
          <p:nvPr/>
        </p:nvSpPr>
        <p:spPr>
          <a:xfrm>
            <a:off x="443884" y="470516"/>
            <a:ext cx="11239129" cy="369332"/>
          </a:xfrm>
          <a:prstGeom prst="rect">
            <a:avLst/>
          </a:prstGeom>
          <a:solidFill>
            <a:srgbClr val="4472C4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Filing</a:t>
            </a:r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 :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File new complaint </a:t>
            </a:r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(Revision Petition)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526B96-0641-44AD-9B77-2E0C789A4C2D}"/>
              </a:ext>
            </a:extLst>
          </p:cNvPr>
          <p:cNvSpPr/>
          <p:nvPr/>
        </p:nvSpPr>
        <p:spPr>
          <a:xfrm>
            <a:off x="476436" y="1218467"/>
            <a:ext cx="11239129" cy="1508102"/>
          </a:xfrm>
          <a:prstGeom prst="rect">
            <a:avLst/>
          </a:prstGeom>
          <a:solidFill>
            <a:srgbClr val="D9E2F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Acknowledgement Message </a:t>
            </a:r>
          </a:p>
          <a:p>
            <a:r>
              <a:rPr lang="en-IN" sz="1425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>
              <a:buAutoNum type="arabicPeriod"/>
            </a:pPr>
            <a:r>
              <a:rPr lang="en-US" sz="1425" dirty="0">
                <a:solidFill>
                  <a:srgbClr val="000000"/>
                </a:solidFill>
                <a:latin typeface="Calibri" panose="020F0502020204030204" pitchFamily="34" charset="0"/>
              </a:rPr>
              <a:t>Case Finalized Acknowledgement will be displayed to the user.</a:t>
            </a:r>
          </a:p>
          <a:p>
            <a:pPr>
              <a:buAutoNum type="arabicPeriod"/>
            </a:pPr>
            <a:r>
              <a:rPr lang="en-IN" sz="1425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425" dirty="0">
                <a:solidFill>
                  <a:srgbClr val="000000"/>
                </a:solidFill>
                <a:latin typeface="Calibri" panose="020F0502020204030204" pitchFamily="34" charset="0"/>
              </a:rPr>
              <a:t>Now the case will get listed under Pending Approval Section or Pending Payment Section.</a:t>
            </a:r>
          </a:p>
          <a:p>
            <a:r>
              <a:rPr lang="en-IN" sz="1425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7E8B77-D7C4-46BB-BA56-AEFF0A40B56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930" y="3017482"/>
            <a:ext cx="8547097" cy="1531563"/>
          </a:xfrm>
          <a:prstGeom prst="rect">
            <a:avLst/>
          </a:prstGeom>
          <a:ln w="19050" cap="flat" cmpd="sng" algn="ctr">
            <a:solidFill>
              <a:srgbClr val="44546A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E90DDB-6632-4FED-B09C-5728C2E43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86" y="0"/>
            <a:ext cx="3344221" cy="100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1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FC301E-3E06-41B0-99A7-EB994D15EFC9}"/>
              </a:ext>
            </a:extLst>
          </p:cNvPr>
          <p:cNvSpPr/>
          <p:nvPr/>
        </p:nvSpPr>
        <p:spPr>
          <a:xfrm>
            <a:off x="1143000" y="884901"/>
            <a:ext cx="9906000" cy="24412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b">
            <a:noAutofit/>
          </a:bodyPr>
          <a:lstStyle/>
          <a:p>
            <a:pPr algn="ctr"/>
            <a:r>
              <a:rPr lang="en-IN" sz="4500">
                <a:solidFill>
                  <a:srgbClr val="000000"/>
                </a:solidFill>
                <a:latin typeface="Times New Roman" panose="02020603050405020304" pitchFamily="18" charset="0"/>
              </a:rPr>
              <a:t>Click to add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C81E5F-25B9-48F0-BC77-B763BEF46A88}"/>
              </a:ext>
            </a:extLst>
          </p:cNvPr>
          <p:cNvSpPr/>
          <p:nvPr/>
        </p:nvSpPr>
        <p:spPr>
          <a:xfrm>
            <a:off x="1143000" y="3547339"/>
            <a:ext cx="9906000" cy="198330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t">
            <a:noAutofit/>
          </a:bodyPr>
          <a:lstStyle/>
          <a:p>
            <a:pPr algn="ctr"/>
            <a:r>
              <a:rPr lang="en-IN">
                <a:solidFill>
                  <a:srgbClr val="000000"/>
                </a:solidFill>
                <a:latin typeface="Arial" panose="020B0604020202020204" pitchFamily="34" charset="0"/>
              </a:rPr>
              <a:t>Click to add subtitle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8C886B-1406-4D8C-A880-61C861637AC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3"/>
            <a:ext cx="12192000" cy="69668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F8F351-EB3A-4766-AF4E-A280E35E7D9D}"/>
              </a:ext>
            </a:extLst>
          </p:cNvPr>
          <p:cNvSpPr/>
          <p:nvPr/>
        </p:nvSpPr>
        <p:spPr>
          <a:xfrm>
            <a:off x="2530288" y="1918449"/>
            <a:ext cx="7391400" cy="2180664"/>
          </a:xfrm>
          <a:prstGeom prst="rect">
            <a:avLst/>
          </a:prstGeom>
          <a:solidFill>
            <a:srgbClr val="E47C30">
              <a:alpha val="44314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r>
              <a:rPr lang="en-IN" sz="4500" b="1">
                <a:solidFill>
                  <a:srgbClr val="FFFFFF"/>
                </a:solidFill>
                <a:latin typeface="Times New Roman" panose="02020603050405020304" pitchFamily="18" charset="0"/>
              </a:rPr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0678AF-08D8-4770-9C15-FB94E6688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86" y="0"/>
            <a:ext cx="3344221" cy="10071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40E331-32F1-4BB9-81CF-3EB7956DD710}"/>
              </a:ext>
            </a:extLst>
          </p:cNvPr>
          <p:cNvSpPr txBox="1"/>
          <p:nvPr/>
        </p:nvSpPr>
        <p:spPr>
          <a:xfrm>
            <a:off x="671209" y="5530644"/>
            <a:ext cx="11070076" cy="646331"/>
          </a:xfrm>
          <a:prstGeom prst="rect">
            <a:avLst/>
          </a:prstGeom>
          <a:solidFill>
            <a:schemeClr val="accent2">
              <a:lumMod val="75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3600" dirty="0">
                <a:solidFill>
                  <a:schemeClr val="bg1"/>
                </a:solidFill>
              </a:rPr>
              <a:t>     Help Desk: 011- 24305332  |  Confonet-info@nic.in</a:t>
            </a:r>
          </a:p>
        </p:txBody>
      </p:sp>
    </p:spTree>
    <p:extLst>
      <p:ext uri="{BB962C8B-B14F-4D97-AF65-F5344CB8AC3E}">
        <p14:creationId xmlns:p14="http://schemas.microsoft.com/office/powerpoint/2010/main" val="423889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1"/>
    </mc:Choice>
    <mc:Fallback xmlns="">
      <p:transition spd="slow" advTm="404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EE170B-87E4-4DC4-8FD6-7062B9BD3B43}"/>
              </a:ext>
            </a:extLst>
          </p:cNvPr>
          <p:cNvSpPr/>
          <p:nvPr/>
        </p:nvSpPr>
        <p:spPr>
          <a:xfrm>
            <a:off x="443884" y="470516"/>
            <a:ext cx="11239129" cy="369332"/>
          </a:xfrm>
          <a:prstGeom prst="rect">
            <a:avLst/>
          </a:prstGeom>
          <a:solidFill>
            <a:srgbClr val="4472C4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User Login   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0466C0-51B9-4A89-BE5A-F790B520F1CC}"/>
              </a:ext>
            </a:extLst>
          </p:cNvPr>
          <p:cNvSpPr/>
          <p:nvPr/>
        </p:nvSpPr>
        <p:spPr>
          <a:xfrm>
            <a:off x="3672669" y="1134285"/>
            <a:ext cx="7980750" cy="3539432"/>
          </a:xfrm>
          <a:prstGeom prst="rect">
            <a:avLst/>
          </a:prstGeom>
          <a:solidFill>
            <a:srgbClr val="D9E2F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 b="1" dirty="0">
                <a:solidFill>
                  <a:srgbClr val="000000"/>
                </a:solidFill>
                <a:latin typeface="Calibri" panose="020F0502020204030204" pitchFamily="34" charset="0"/>
              </a:rPr>
              <a:t>                                         LOGIN SCREEN</a:t>
            </a:r>
          </a:p>
          <a:p>
            <a:r>
              <a:rPr lang="en-IN" sz="1425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Login to the application by using the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emailid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and password</a:t>
            </a:r>
          </a:p>
          <a:p>
            <a:r>
              <a:rPr lang="en-IN" sz="1425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endParaRPr lang="en-IN" sz="1425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AutoNum type="arabicPeriod"/>
            </a:pPr>
            <a:r>
              <a:rPr lang="en-IN" sz="1600" dirty="0">
                <a:solidFill>
                  <a:srgbClr val="000000"/>
                </a:solidFill>
                <a:latin typeface="Calibri" panose="020F0502020204030204" pitchFamily="34" charset="0"/>
              </a:rPr>
              <a:t>Enter Email id</a:t>
            </a:r>
          </a:p>
          <a:p>
            <a:pPr>
              <a:buAutoNum type="arabicPeriod"/>
            </a:pPr>
            <a:r>
              <a:rPr lang="en-IN" sz="1600" dirty="0">
                <a:solidFill>
                  <a:srgbClr val="000000"/>
                </a:solidFill>
                <a:latin typeface="Calibri" panose="020F0502020204030204" pitchFamily="34" charset="0"/>
              </a:rPr>
              <a:t>Type in Password</a:t>
            </a:r>
          </a:p>
          <a:p>
            <a:endParaRPr lang="en-IN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IN" sz="1600" dirty="0">
                <a:solidFill>
                  <a:srgbClr val="000000"/>
                </a:solidFill>
                <a:latin typeface="Calibri" panose="020F0502020204030204" pitchFamily="34" charset="0"/>
              </a:rPr>
              <a:t>3.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Ener the captcha in the field as shown</a:t>
            </a:r>
            <a:r>
              <a:rPr lang="en-IN" sz="16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endParaRPr lang="en-IN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4. Click on Login button</a:t>
            </a:r>
          </a:p>
          <a:p>
            <a:r>
              <a:rPr lang="en-IN" sz="16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 sz="16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 sz="16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7999B6-CC7A-48CE-9B9E-F86C05A0AEB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4" y="1106681"/>
            <a:ext cx="2864529" cy="343663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CDA6BB-CE54-4D03-B5DE-2BF6A292785D}"/>
              </a:ext>
            </a:extLst>
          </p:cNvPr>
          <p:cNvCxnSpPr>
            <a:cxnSpLocks/>
          </p:cNvCxnSpPr>
          <p:nvPr/>
        </p:nvCxnSpPr>
        <p:spPr>
          <a:xfrm flipH="1">
            <a:off x="2784905" y="2432482"/>
            <a:ext cx="887767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8F319F-1AA0-4966-BD77-C1F16072CD5D}"/>
              </a:ext>
            </a:extLst>
          </p:cNvPr>
          <p:cNvCxnSpPr>
            <a:cxnSpLocks/>
          </p:cNvCxnSpPr>
          <p:nvPr/>
        </p:nvCxnSpPr>
        <p:spPr>
          <a:xfrm flipH="1">
            <a:off x="2784902" y="2753556"/>
            <a:ext cx="887767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8BC000-7830-4E97-96C2-9D9313E495C7}"/>
              </a:ext>
            </a:extLst>
          </p:cNvPr>
          <p:cNvCxnSpPr>
            <a:cxnSpLocks/>
          </p:cNvCxnSpPr>
          <p:nvPr/>
        </p:nvCxnSpPr>
        <p:spPr>
          <a:xfrm flipH="1">
            <a:off x="2784903" y="3243310"/>
            <a:ext cx="887767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9DFC0F-85B0-41FA-831E-5272D20F7FE2}"/>
              </a:ext>
            </a:extLst>
          </p:cNvPr>
          <p:cNvCxnSpPr>
            <a:cxnSpLocks/>
          </p:cNvCxnSpPr>
          <p:nvPr/>
        </p:nvCxnSpPr>
        <p:spPr>
          <a:xfrm flipH="1">
            <a:off x="1145486" y="3644284"/>
            <a:ext cx="2527182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4A8DDF1-D968-4BF9-85CA-CCE78C8A4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86" y="0"/>
            <a:ext cx="3344221" cy="100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2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81"/>
    </mc:Choice>
    <mc:Fallback xmlns="">
      <p:transition spd="slow" advTm="2438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93EB24-887A-42EE-90A1-13A3EA70875F}"/>
              </a:ext>
            </a:extLst>
          </p:cNvPr>
          <p:cNvSpPr/>
          <p:nvPr/>
        </p:nvSpPr>
        <p:spPr>
          <a:xfrm>
            <a:off x="443884" y="470516"/>
            <a:ext cx="11239129" cy="369332"/>
          </a:xfrm>
          <a:prstGeom prst="rect">
            <a:avLst/>
          </a:prstGeom>
          <a:solidFill>
            <a:srgbClr val="4472C4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Successfull Login: 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User Home Screen   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8C6427-5C09-440B-920F-623C0FA45F4E}"/>
              </a:ext>
            </a:extLst>
          </p:cNvPr>
          <p:cNvSpPr/>
          <p:nvPr/>
        </p:nvSpPr>
        <p:spPr>
          <a:xfrm>
            <a:off x="443884" y="937298"/>
            <a:ext cx="11239129" cy="2183095"/>
          </a:xfrm>
          <a:prstGeom prst="rect">
            <a:avLst/>
          </a:prstGeom>
          <a:solidFill>
            <a:srgbClr val="D9E2F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 b="1" dirty="0">
                <a:solidFill>
                  <a:srgbClr val="000000"/>
                </a:solidFill>
                <a:latin typeface="Calibri" panose="020F0502020204030204" pitchFamily="34" charset="0"/>
              </a:rPr>
              <a:t>User Login: Success</a:t>
            </a:r>
          </a:p>
          <a:p>
            <a:r>
              <a:rPr lang="en-IN" sz="1425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>
              <a:buAutoNum type="arabicPeriod"/>
            </a:pPr>
            <a:r>
              <a:rPr lang="en-US" sz="1425" dirty="0">
                <a:solidFill>
                  <a:srgbClr val="000000"/>
                </a:solidFill>
                <a:latin typeface="Calibri" panose="020F0502020204030204" pitchFamily="34" charset="0"/>
              </a:rPr>
              <a:t>User Home screen with welcome message will be shown after successful login with user name displayed on extreme right.</a:t>
            </a:r>
          </a:p>
          <a:p>
            <a:pPr>
              <a:buAutoNum type="arabicPeriod"/>
            </a:pPr>
            <a:r>
              <a:rPr lang="en-US" sz="1425" dirty="0">
                <a:solidFill>
                  <a:srgbClr val="000000"/>
                </a:solidFill>
                <a:latin typeface="Calibri" panose="020F0502020204030204" pitchFamily="34" charset="0"/>
              </a:rPr>
              <a:t>Filing :  User in person or a party as complainant/petitioner/appellant can file a new complaint or rejoinder and can view case related activities such as case status, payment status</a:t>
            </a:r>
          </a:p>
          <a:p>
            <a:pPr>
              <a:buAutoNum type="arabicPeriod"/>
            </a:pPr>
            <a:r>
              <a:rPr lang="en-US" sz="1425" dirty="0">
                <a:solidFill>
                  <a:srgbClr val="000000"/>
                </a:solidFill>
                <a:latin typeface="Calibri" panose="020F0502020204030204" pitchFamily="34" charset="0"/>
              </a:rPr>
              <a:t> Click on Logout button to exit from the account.</a:t>
            </a:r>
          </a:p>
          <a:p>
            <a:r>
              <a:rPr lang="en-IN" sz="1425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8940A1-523B-465C-8B1E-FCA08F814DF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22" y="3307175"/>
            <a:ext cx="11239129" cy="18823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965F95-F124-4202-9C2B-09A01072B037}"/>
              </a:ext>
            </a:extLst>
          </p:cNvPr>
          <p:cNvSpPr/>
          <p:nvPr/>
        </p:nvSpPr>
        <p:spPr>
          <a:xfrm>
            <a:off x="599084" y="4223194"/>
            <a:ext cx="261261" cy="3693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C9994C-12CD-412A-BBE5-C105B7C84AE3}"/>
              </a:ext>
            </a:extLst>
          </p:cNvPr>
          <p:cNvSpPr/>
          <p:nvPr/>
        </p:nvSpPr>
        <p:spPr>
          <a:xfrm>
            <a:off x="1784670" y="4214327"/>
            <a:ext cx="261261" cy="3693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ECFABB-3974-4E31-B350-0791C84A0512}"/>
              </a:ext>
            </a:extLst>
          </p:cNvPr>
          <p:cNvSpPr/>
          <p:nvPr/>
        </p:nvSpPr>
        <p:spPr>
          <a:xfrm>
            <a:off x="3343903" y="4249236"/>
            <a:ext cx="261261" cy="3693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endParaRPr lang="en-IN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4FD523-8F97-4C46-90E2-141886F766B2}"/>
              </a:ext>
            </a:extLst>
          </p:cNvPr>
          <p:cNvSpPr/>
          <p:nvPr/>
        </p:nvSpPr>
        <p:spPr>
          <a:xfrm>
            <a:off x="5090893" y="4214327"/>
            <a:ext cx="261261" cy="3693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endParaRPr lang="en-IN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7610C9-7FB8-45C2-8532-5DEC561B26DD}"/>
              </a:ext>
            </a:extLst>
          </p:cNvPr>
          <p:cNvSpPr/>
          <p:nvPr/>
        </p:nvSpPr>
        <p:spPr>
          <a:xfrm>
            <a:off x="6576631" y="4248331"/>
            <a:ext cx="261261" cy="3693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endParaRPr lang="en-IN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8AD2E9-0F8E-48E5-838D-E1EFFBE1E80F}"/>
              </a:ext>
            </a:extLst>
          </p:cNvPr>
          <p:cNvSpPr/>
          <p:nvPr/>
        </p:nvSpPr>
        <p:spPr>
          <a:xfrm>
            <a:off x="7252316" y="4248331"/>
            <a:ext cx="261261" cy="3693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DE820F-595B-40AE-9C8D-EA6DF3699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86" y="19456"/>
            <a:ext cx="3344221" cy="100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2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22"/>
    </mc:Choice>
    <mc:Fallback xmlns="">
      <p:transition spd="slow" advTm="5912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921900-BBA7-4488-991F-A1EFDA80D0F0}"/>
              </a:ext>
            </a:extLst>
          </p:cNvPr>
          <p:cNvSpPr/>
          <p:nvPr/>
        </p:nvSpPr>
        <p:spPr>
          <a:xfrm>
            <a:off x="443884" y="470516"/>
            <a:ext cx="11239129" cy="369332"/>
          </a:xfrm>
          <a:prstGeom prst="rect">
            <a:avLst/>
          </a:prstGeom>
          <a:solidFill>
            <a:srgbClr val="4472C4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 dirty="0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IN" b="1" dirty="0">
                <a:solidFill>
                  <a:srgbClr val="FFFFFF"/>
                </a:solidFill>
                <a:latin typeface="Calibri" panose="020F0502020204030204" pitchFamily="34" charset="0"/>
              </a:rPr>
              <a:t>File new complaint(Revision </a:t>
            </a:r>
            <a:r>
              <a:rPr lang="en-IN" b="1" dirty="0" err="1">
                <a:solidFill>
                  <a:srgbClr val="FFFFFF"/>
                </a:solidFill>
                <a:latin typeface="Calibri" panose="020F0502020204030204" pitchFamily="34" charset="0"/>
              </a:rPr>
              <a:t>Petiton</a:t>
            </a:r>
            <a:r>
              <a:rPr lang="en-IN" b="1" dirty="0">
                <a:solidFill>
                  <a:srgbClr val="FFFFFF"/>
                </a:solidFill>
                <a:latin typeface="Calibri" panose="020F0502020204030204" pitchFamily="34" charset="0"/>
              </a:rPr>
              <a:t>)</a:t>
            </a:r>
          </a:p>
          <a:p>
            <a:endParaRPr lang="en-IN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C04B26-A663-4074-B858-A903D95150A6}"/>
              </a:ext>
            </a:extLst>
          </p:cNvPr>
          <p:cNvSpPr/>
          <p:nvPr/>
        </p:nvSpPr>
        <p:spPr>
          <a:xfrm>
            <a:off x="443884" y="956529"/>
            <a:ext cx="11239129" cy="1631214"/>
          </a:xfrm>
          <a:prstGeom prst="rect">
            <a:avLst/>
          </a:prstGeom>
          <a:solidFill>
            <a:srgbClr val="D9E2F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Filing a New Complaint:</a:t>
            </a:r>
          </a:p>
          <a:p>
            <a:r>
              <a:rPr lang="en-IN" sz="1425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Click on the Filing(By Complainant/Advocate) dropdown Menu</a:t>
            </a:r>
          </a:p>
          <a:p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This opens up a list of submenus, click on File a New Case submenu</a:t>
            </a:r>
          </a:p>
          <a:p>
            <a:r>
              <a:rPr lang="en-IN" sz="1425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 sz="1425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C91C98-49B2-4458-8613-E8989E3B9B8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4" y="2331187"/>
            <a:ext cx="11201029" cy="4037247"/>
          </a:xfrm>
          <a:prstGeom prst="rect">
            <a:avLst/>
          </a:prstGeom>
          <a:ln w="19050" cap="flat" cmpd="sng" algn="ctr">
            <a:solidFill>
              <a:srgbClr val="44546A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3FE61DBC-4C4D-4A1D-8783-D3058EE40869}"/>
              </a:ext>
            </a:extLst>
          </p:cNvPr>
          <p:cNvSpPr/>
          <p:nvPr/>
        </p:nvSpPr>
        <p:spPr>
          <a:xfrm>
            <a:off x="471802" y="3348200"/>
            <a:ext cx="536924" cy="296532"/>
          </a:xfrm>
          <a:prstGeom prst="rightArrow">
            <a:avLst/>
          </a:prstGeom>
          <a:solidFill>
            <a:srgbClr val="4472C4"/>
          </a:solidFill>
          <a:ln w="19050" cap="flat" cmpd="sng" algn="ctr">
            <a:solidFill>
              <a:srgbClr val="44546A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ctr">
            <a:noAutofit/>
          </a:bodyPr>
          <a:lstStyle/>
          <a:p>
            <a:pPr algn="ctr"/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D3A2CB-01CE-4D67-B454-AEDCE3533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86" y="0"/>
            <a:ext cx="3344221" cy="100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6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43"/>
    </mc:Choice>
    <mc:Fallback xmlns="">
      <p:transition spd="slow" advTm="1804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409D931-268F-4BC8-BC8E-937C736676E1}"/>
              </a:ext>
            </a:extLst>
          </p:cNvPr>
          <p:cNvSpPr/>
          <p:nvPr/>
        </p:nvSpPr>
        <p:spPr>
          <a:xfrm>
            <a:off x="443884" y="470516"/>
            <a:ext cx="11239129" cy="369332"/>
          </a:xfrm>
          <a:prstGeom prst="rect">
            <a:avLst/>
          </a:prstGeom>
          <a:solidFill>
            <a:srgbClr val="4472C4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 dirty="0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IN" b="1" dirty="0">
                <a:solidFill>
                  <a:srgbClr val="FFFFFF"/>
                </a:solidFill>
                <a:latin typeface="Calibri" panose="020F0502020204030204" pitchFamily="34" charset="0"/>
              </a:rPr>
              <a:t>File new complaint(Revision </a:t>
            </a:r>
            <a:r>
              <a:rPr lang="en-IN" b="1" dirty="0" err="1">
                <a:solidFill>
                  <a:srgbClr val="FFFFFF"/>
                </a:solidFill>
                <a:latin typeface="Calibri" panose="020F0502020204030204" pitchFamily="34" charset="0"/>
              </a:rPr>
              <a:t>Petiton</a:t>
            </a:r>
            <a:r>
              <a:rPr lang="en-IN" b="1" dirty="0">
                <a:solidFill>
                  <a:srgbClr val="FFFFFF"/>
                </a:solidFill>
                <a:latin typeface="Calibri" panose="020F0502020204030204" pitchFamily="34" charset="0"/>
              </a:rPr>
              <a:t>)</a:t>
            </a:r>
          </a:p>
          <a:p>
            <a:endParaRPr lang="en-IN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53509A-E19B-42E3-BC0D-D59E3EC30E31}"/>
              </a:ext>
            </a:extLst>
          </p:cNvPr>
          <p:cNvSpPr/>
          <p:nvPr/>
        </p:nvSpPr>
        <p:spPr>
          <a:xfrm>
            <a:off x="443884" y="965406"/>
            <a:ext cx="11239129" cy="800214"/>
          </a:xfrm>
          <a:prstGeom prst="rect">
            <a:avLst/>
          </a:prstGeom>
          <a:solidFill>
            <a:srgbClr val="D9E2F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File a new RP complaint : </a:t>
            </a:r>
          </a:p>
          <a:p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Next screen will put forth an agreement. </a:t>
            </a:r>
          </a:p>
          <a:p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Read the disclaimer and Click on Accept button</a:t>
            </a:r>
            <a:endParaRPr lang="en-IN" sz="1425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37CED3-23E8-4799-A546-722F80ED520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85" y="2108311"/>
            <a:ext cx="11201029" cy="4279173"/>
          </a:xfrm>
          <a:prstGeom prst="rect">
            <a:avLst/>
          </a:prstGeom>
          <a:ln w="19050" cap="flat" cmpd="sng" algn="ctr">
            <a:solidFill>
              <a:srgbClr val="44546A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D75F0A21-C420-4B13-85EE-FCFE2534CFA9}"/>
              </a:ext>
            </a:extLst>
          </p:cNvPr>
          <p:cNvSpPr/>
          <p:nvPr/>
        </p:nvSpPr>
        <p:spPr>
          <a:xfrm>
            <a:off x="5211194" y="6050128"/>
            <a:ext cx="541534" cy="337356"/>
          </a:xfrm>
          <a:prstGeom prst="rightArrow">
            <a:avLst/>
          </a:prstGeom>
          <a:solidFill>
            <a:srgbClr val="4472C4"/>
          </a:solidFill>
          <a:ln w="9525" cap="flat" cmpd="sng" algn="ctr">
            <a:solidFill>
              <a:srgbClr val="335593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ctr">
            <a:noAutofit/>
          </a:bodyPr>
          <a:lstStyle/>
          <a:p>
            <a:pPr algn="ctr"/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3B83F8-50FB-404D-B212-6BA2A4637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86" y="0"/>
            <a:ext cx="3344221" cy="100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1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02"/>
    </mc:Choice>
    <mc:Fallback xmlns="">
      <p:transition spd="slow" advTm="1150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F10170-4B54-429C-B1FD-3D66E65C4A6D}"/>
              </a:ext>
            </a:extLst>
          </p:cNvPr>
          <p:cNvSpPr/>
          <p:nvPr/>
        </p:nvSpPr>
        <p:spPr>
          <a:xfrm>
            <a:off x="443884" y="470516"/>
            <a:ext cx="11239129" cy="369332"/>
          </a:xfrm>
          <a:prstGeom prst="rect">
            <a:avLst/>
          </a:prstGeom>
          <a:solidFill>
            <a:srgbClr val="4472C4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 dirty="0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IN" b="1" dirty="0">
                <a:solidFill>
                  <a:srgbClr val="FFFFFF"/>
                </a:solidFill>
                <a:latin typeface="Calibri" panose="020F0502020204030204" pitchFamily="34" charset="0"/>
              </a:rPr>
              <a:t>File new complaint (Revision </a:t>
            </a:r>
            <a:r>
              <a:rPr lang="en-IN" b="1" dirty="0" err="1">
                <a:solidFill>
                  <a:srgbClr val="FFFFFF"/>
                </a:solidFill>
                <a:latin typeface="Calibri" panose="020F0502020204030204" pitchFamily="34" charset="0"/>
              </a:rPr>
              <a:t>Petiton</a:t>
            </a:r>
            <a:r>
              <a:rPr lang="en-IN" b="1" dirty="0">
                <a:solidFill>
                  <a:srgbClr val="FFFFFF"/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05F53F-2E20-4CBD-B759-FD93089CAAA2}"/>
              </a:ext>
            </a:extLst>
          </p:cNvPr>
          <p:cNvSpPr/>
          <p:nvPr/>
        </p:nvSpPr>
        <p:spPr>
          <a:xfrm>
            <a:off x="443884" y="956529"/>
            <a:ext cx="11239129" cy="1723549"/>
          </a:xfrm>
          <a:prstGeom prst="rect">
            <a:avLst/>
          </a:prstGeom>
          <a:solidFill>
            <a:srgbClr val="D9E2F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 b="1">
                <a:solidFill>
                  <a:srgbClr val="000000"/>
                </a:solidFill>
                <a:latin typeface="Calibri" panose="020F0502020204030204" pitchFamily="34" charset="0"/>
              </a:rPr>
              <a:t>Filing</a:t>
            </a:r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IN" b="1">
                <a:solidFill>
                  <a:srgbClr val="000000"/>
                </a:solidFill>
                <a:latin typeface="Calibri" panose="020F0502020204030204" pitchFamily="34" charset="0"/>
              </a:rPr>
              <a:t>Revision Petiton (RP) complaint: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Click on Revision Petition(RP) radio button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This will show one dropdown lists to choose State Commission.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Next , enter your Appeal number filed in State Commission. </a:t>
            </a:r>
          </a:p>
          <a:p>
            <a:pPr>
              <a:buAutoNum type="arabicPeriod"/>
            </a:pPr>
            <a:r>
              <a:rPr lang="en-IN" sz="1425">
                <a:solidFill>
                  <a:srgbClr val="000000"/>
                </a:solidFill>
                <a:latin typeface="Calibri" panose="020F0502020204030204" pitchFamily="34" charset="0"/>
              </a:rPr>
              <a:t>Click on Search button.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Click on reset button to reset the fields.</a:t>
            </a:r>
          </a:p>
          <a:p>
            <a:r>
              <a:rPr lang="en-IN" sz="1425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BF6114-F8B7-4AA9-9517-763CDD75A62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4" y="2809875"/>
            <a:ext cx="11239128" cy="35250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7FAD2F-665C-4C3A-97DC-BAC611036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86" y="0"/>
            <a:ext cx="3344221" cy="100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8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0"/>
    </mc:Choice>
    <mc:Fallback xmlns="">
      <p:transition spd="slow" advTm="1998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D3A278-18BC-41BA-9869-CD94C5BA6A06}"/>
              </a:ext>
            </a:extLst>
          </p:cNvPr>
          <p:cNvSpPr/>
          <p:nvPr/>
        </p:nvSpPr>
        <p:spPr>
          <a:xfrm>
            <a:off x="443884" y="470516"/>
            <a:ext cx="11239129" cy="369332"/>
          </a:xfrm>
          <a:prstGeom prst="rect">
            <a:avLst/>
          </a:prstGeom>
          <a:solidFill>
            <a:srgbClr val="4472C4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File new complaint (Revision Petition)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C5B96D-9022-4272-BBCB-460433C67196}"/>
              </a:ext>
            </a:extLst>
          </p:cNvPr>
          <p:cNvSpPr/>
          <p:nvPr/>
        </p:nvSpPr>
        <p:spPr>
          <a:xfrm>
            <a:off x="443884" y="1022671"/>
            <a:ext cx="11239129" cy="1077220"/>
          </a:xfrm>
          <a:prstGeom prst="rect">
            <a:avLst/>
          </a:prstGeom>
          <a:solidFill>
            <a:srgbClr val="D9E2F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 b="1">
                <a:solidFill>
                  <a:srgbClr val="000000"/>
                </a:solidFill>
                <a:latin typeface="Calibri" panose="020F0502020204030204" pitchFamily="34" charset="0"/>
              </a:rPr>
              <a:t>Revision Petition (RP) complaint:</a:t>
            </a:r>
          </a:p>
          <a:p>
            <a:r>
              <a:rPr lang="en-IN" sz="1425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     1. The matched record will list below the search button.</a:t>
            </a:r>
          </a:p>
          <a:p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     2. Click on Start Filing your case button</a:t>
            </a:r>
            <a:endParaRPr lang="en-IN" sz="1425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F1C17D-68FF-4793-ABCD-B6DEC9AE93F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4" y="2178844"/>
            <a:ext cx="11239129" cy="36787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69E28E-0D0C-4908-B53B-260AE06D9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86" y="0"/>
            <a:ext cx="3344221" cy="100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3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66"/>
    </mc:Choice>
    <mc:Fallback xmlns="">
      <p:transition spd="slow" advTm="1346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C03840-25AF-408E-9170-EB3D683092CA}"/>
              </a:ext>
            </a:extLst>
          </p:cNvPr>
          <p:cNvSpPr/>
          <p:nvPr/>
        </p:nvSpPr>
        <p:spPr>
          <a:xfrm>
            <a:off x="443884" y="470516"/>
            <a:ext cx="11239129" cy="369332"/>
          </a:xfrm>
          <a:prstGeom prst="rect">
            <a:avLst/>
          </a:prstGeom>
          <a:solidFill>
            <a:srgbClr val="4472C4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File new complaint (Revision Petition)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FA605F-1DE1-48B1-A25F-4236E2ACC671}"/>
              </a:ext>
            </a:extLst>
          </p:cNvPr>
          <p:cNvSpPr/>
          <p:nvPr/>
        </p:nvSpPr>
        <p:spPr>
          <a:xfrm>
            <a:off x="443884" y="956529"/>
            <a:ext cx="11239129" cy="1077220"/>
          </a:xfrm>
          <a:prstGeom prst="rect">
            <a:avLst/>
          </a:prstGeom>
          <a:solidFill>
            <a:srgbClr val="D9E2F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 b="1">
                <a:solidFill>
                  <a:srgbClr val="000000"/>
                </a:solidFill>
                <a:latin typeface="Calibri" panose="020F0502020204030204" pitchFamily="34" charset="0"/>
              </a:rPr>
              <a:t>Revision Petiton (RP) complaint</a:t>
            </a:r>
          </a:p>
          <a:p>
            <a:r>
              <a:rPr lang="en-IN" sz="1425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In case no record is found after search button is clicked,</a:t>
            </a:r>
          </a:p>
          <a:p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Then click on Manual Entry button to feed the appeal number for which RP is to be filed.</a:t>
            </a:r>
            <a:endParaRPr lang="en-IN" sz="1425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78955A-A2AD-440C-8A03-82F68783136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7" y="2155031"/>
            <a:ext cx="11325825" cy="34136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5CA462-39AE-4ED1-A1CE-E6C37566B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86" y="0"/>
            <a:ext cx="3344221" cy="100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6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6"/>
    </mc:Choice>
    <mc:Fallback xmlns="">
      <p:transition spd="slow" advTm="12306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1457</Words>
  <Application>Microsoft Office PowerPoint</Application>
  <PresentationFormat>Widescreen</PresentationFormat>
  <Paragraphs>191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RP_filing</dc:title>
  <dc:creator>VIVEK KUMAR SHUKLA</dc:creator>
  <cp:lastModifiedBy>shivani</cp:lastModifiedBy>
  <cp:revision>9</cp:revision>
  <dcterms:created xsi:type="dcterms:W3CDTF">2020-07-16T09:36:10Z</dcterms:created>
  <dcterms:modified xsi:type="dcterms:W3CDTF">2020-08-19T08:23:10Z</dcterms:modified>
</cp:coreProperties>
</file>