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1" r:id="rId4"/>
  </p:sldMasterIdLst>
  <p:notesMasterIdLst>
    <p:notesMasterId r:id="rId18"/>
  </p:notesMasterIdLst>
  <p:sldIdLst>
    <p:sldId id="266" r:id="rId5"/>
    <p:sldId id="270" r:id="rId6"/>
    <p:sldId id="271" r:id="rId7"/>
    <p:sldId id="274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55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6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5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BF7BBFA-E374-465F-B18D-F6CE71921593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9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58A1C5-682A-4617-9A91-5759A79A935B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93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8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2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5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3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7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8D89FA6-8D64-42DE-8A02-4A6662349BFD}" type="datetime1">
              <a:rPr lang="en-US" smtClean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48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2" y="17637"/>
            <a:ext cx="1219200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9355" y="3177065"/>
            <a:ext cx="8672643" cy="1901596"/>
          </a:xfrm>
          <a:solidFill>
            <a:schemeClr val="tx2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endParaRPr lang="en-US" sz="5000" dirty="0">
              <a:solidFill>
                <a:srgbClr val="FFFFFF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8600" dirty="0">
                <a:solidFill>
                  <a:srgbClr val="FFFF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Login to the </a:t>
            </a:r>
            <a:r>
              <a:rPr lang="en-US" sz="8600" dirty="0" err="1">
                <a:solidFill>
                  <a:srgbClr val="FFFF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Edaakhil</a:t>
            </a:r>
            <a:r>
              <a:rPr lang="en-US" sz="8600" dirty="0">
                <a:solidFill>
                  <a:srgbClr val="FFFF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online portal  to start filing Applications</a:t>
            </a:r>
          </a:p>
          <a:p>
            <a:r>
              <a:rPr lang="en-US" sz="8600" dirty="0">
                <a:solidFill>
                  <a:srgbClr val="FFFF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(IA/MA) online</a:t>
            </a:r>
          </a:p>
          <a:p>
            <a:endParaRPr lang="en-IN" sz="8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8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www.edaakhil.nic.in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2C28D0-32F6-4206-B7A8-A357B1B6D946}"/>
              </a:ext>
            </a:extLst>
          </p:cNvPr>
          <p:cNvSpPr/>
          <p:nvPr/>
        </p:nvSpPr>
        <p:spPr>
          <a:xfrm>
            <a:off x="-1" y="0"/>
            <a:ext cx="12191999" cy="695325"/>
          </a:xfrm>
          <a:prstGeom prst="rect">
            <a:avLst/>
          </a:prstGeom>
          <a:solidFill>
            <a:srgbClr val="708ED6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b">
            <a:noAutofit/>
          </a:bodyPr>
          <a:lstStyle/>
          <a:p>
            <a:pPr algn="ctr"/>
            <a:r>
              <a:rPr lang="en-IN" sz="4500" b="1" dirty="0">
                <a:solidFill>
                  <a:srgbClr val="FFFFFF"/>
                </a:solidFill>
                <a:latin typeface="Calibri Light" panose="020F0302020204030204" pitchFamily="34" charset="0"/>
              </a:rPr>
              <a:t>Online Application Filing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73B804-09CA-49C4-AD10-F3F7D079ACA9}"/>
              </a:ext>
            </a:extLst>
          </p:cNvPr>
          <p:cNvSpPr/>
          <p:nvPr/>
        </p:nvSpPr>
        <p:spPr>
          <a:xfrm>
            <a:off x="0" y="695325"/>
            <a:ext cx="12191999" cy="619125"/>
          </a:xfrm>
          <a:prstGeom prst="rect">
            <a:avLst/>
          </a:prstGeom>
          <a:solidFill>
            <a:srgbClr val="708ED6">
              <a:alpha val="22353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t">
            <a:noAutofit/>
          </a:bodyPr>
          <a:lstStyle/>
          <a:p>
            <a:pPr algn="ctr"/>
            <a:r>
              <a:rPr lang="en-US" sz="2700" dirty="0">
                <a:solidFill>
                  <a:srgbClr val="FFFFFF"/>
                </a:solidFill>
                <a:latin typeface="Calibri" panose="020F0502020204030204" pitchFamily="34" charset="0"/>
              </a:rPr>
              <a:t>E-filing of  Complaints at Consumer Commissions of India</a:t>
            </a:r>
            <a:endParaRPr lang="en-IN" sz="27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2651" y="2485305"/>
            <a:ext cx="851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      </a:t>
            </a:r>
            <a:r>
              <a:rPr lang="en-IN" sz="3600" dirty="0">
                <a:solidFill>
                  <a:schemeClr val="tx2">
                    <a:lumMod val="10000"/>
                  </a:schemeClr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Filing IA /MA on Complaints Filed Online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" y="1992138"/>
            <a:ext cx="3374676" cy="2135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0C86E7-8ECB-43CD-B5FD-E28EA34CE8C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37" y="0"/>
            <a:ext cx="2146661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grpId="0" nodeType="withEffect">
                                  <p:stCondLst>
                                    <p:cond delay="15437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xit" presetSubtype="0" accel="50000" decel="50000" fill="hold" nodeType="withEffect">
                                  <p:stCondLst>
                                    <p:cond delay="15437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53" y="205801"/>
            <a:ext cx="9784080" cy="6955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View PENDING APPLICATIONs: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2919" y="809897"/>
            <a:ext cx="978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Click on “Pending Application” under “Case Filing Application” to view  the list of applications that have been submitted to the commission and are not approved yet.</a:t>
            </a:r>
            <a:endParaRPr lang="en-IN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2"/>
          <a:stretch/>
        </p:blipFill>
        <p:spPr>
          <a:xfrm>
            <a:off x="1955409" y="2191038"/>
            <a:ext cx="8482818" cy="2475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C70165-F17F-401A-A2E9-474BB48B674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37" y="0"/>
            <a:ext cx="2146661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nodeType="withEffect">
                                  <p:stCondLst>
                                    <p:cond delay="15437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53" y="205801"/>
            <a:ext cx="9784080" cy="6955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List OF PENDING APPLICATIONS: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2919" y="809897"/>
            <a:ext cx="978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The UI below will list applications that are pending to be approved by the consumer commission</a:t>
            </a:r>
          </a:p>
          <a:p>
            <a:endParaRPr lang="en-IN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93DFD-5FB0-4404-A16A-94BCCA4F2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55" y="2017179"/>
            <a:ext cx="11237200" cy="3205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C70165-F17F-401A-A2E9-474BB48B674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37" y="0"/>
            <a:ext cx="2146661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1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nodeType="withEffect">
                                  <p:stCondLst>
                                    <p:cond delay="15437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915" y="78103"/>
            <a:ext cx="9784080" cy="6955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List OF APPROVED/REVERTED APPLICATIONS: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219" y="621361"/>
            <a:ext cx="10718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Commission approved complaints could be seen on the click of “Approved Applications” under </a:t>
            </a:r>
            <a:endParaRPr lang="en-IN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IN"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Case Filing Applications”</a:t>
            </a:r>
          </a:p>
          <a:p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If an application is reverted by the commission then view the details by clicking “Revert Applications” under “Case Filing Applications.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DA46D0-D90D-4266-9593-B6032C3A47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95" r="34742" b="22591"/>
          <a:stretch/>
        </p:blipFill>
        <p:spPr>
          <a:xfrm>
            <a:off x="0" y="1874364"/>
            <a:ext cx="7956223" cy="2077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7434C9-BCED-4E22-B11D-4F3BC55D42C4}"/>
              </a:ext>
            </a:extLst>
          </p:cNvPr>
          <p:cNvSpPr/>
          <p:nvPr/>
        </p:nvSpPr>
        <p:spPr>
          <a:xfrm>
            <a:off x="5868189" y="3489921"/>
            <a:ext cx="1428161" cy="238027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F6DA176-1314-42CB-B29F-B3BECB9C8D1F}"/>
              </a:ext>
            </a:extLst>
          </p:cNvPr>
          <p:cNvSpPr/>
          <p:nvPr/>
        </p:nvSpPr>
        <p:spPr>
          <a:xfrm>
            <a:off x="5415471" y="3106544"/>
            <a:ext cx="485484" cy="238027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7BD8A8-2930-4F80-9EA7-659A5C1585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" t="13427" r="1264" b="21083"/>
          <a:stretch/>
        </p:blipFill>
        <p:spPr>
          <a:xfrm>
            <a:off x="0" y="4331244"/>
            <a:ext cx="12122870" cy="190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F447DB-F0E5-4021-9E78-7F79E2E145F0}"/>
              </a:ext>
            </a:extLst>
          </p:cNvPr>
          <p:cNvSpPr txBox="1"/>
          <p:nvPr/>
        </p:nvSpPr>
        <p:spPr>
          <a:xfrm>
            <a:off x="8484127" y="1892199"/>
            <a:ext cx="336850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The UI below appears on the click of “Approved Applications” submenu under “Case Filing Applications” menu.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It displays the list of applications that have approved by the commission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C70165-F17F-401A-A2E9-474BB48B674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37" y="0"/>
            <a:ext cx="2146661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73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nodeType="withEffect">
                                  <p:stCondLst>
                                    <p:cond delay="15437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C70165-F17F-401A-A2E9-474BB48B674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37" y="0"/>
            <a:ext cx="2146661" cy="8360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2082" y="2528612"/>
            <a:ext cx="9784080" cy="1508760"/>
          </a:xfrm>
        </p:spPr>
        <p:txBody>
          <a:bodyPr/>
          <a:lstStyle/>
          <a:p>
            <a:r>
              <a:rPr lang="en-IN" dirty="0" smtClean="0"/>
              <a:t>                    </a:t>
            </a:r>
            <a:r>
              <a:rPr lang="en-IN" dirty="0" smtClean="0">
                <a:solidFill>
                  <a:srgbClr val="C00000"/>
                </a:solidFill>
              </a:rPr>
              <a:t> </a:t>
            </a:r>
            <a:r>
              <a:rPr lang="en-IN" sz="6600" dirty="0" smtClean="0">
                <a:solidFill>
                  <a:srgbClr val="C00000"/>
                </a:solidFill>
              </a:rPr>
              <a:t>THANK     YOU</a:t>
            </a:r>
            <a:endParaRPr lang="en-IN" sz="6600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B98FA8-C0BE-4606-BB96-6BFE49F6B516}"/>
              </a:ext>
            </a:extLst>
          </p:cNvPr>
          <p:cNvSpPr/>
          <p:nvPr/>
        </p:nvSpPr>
        <p:spPr>
          <a:xfrm>
            <a:off x="1169906" y="4525585"/>
            <a:ext cx="9628431" cy="8144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Help Desk: 011-24305332 |  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e-daakhil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@nic.in</a:t>
            </a:r>
            <a:endParaRPr lang="en-IN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0363"/>
            <a:ext cx="12191999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4000" dirty="0" smtClean="0"/>
              <a:t>                               ONLINE </a:t>
            </a:r>
            <a:r>
              <a:rPr lang="en-IN" sz="4000" dirty="0"/>
              <a:t>APPLICATION </a:t>
            </a:r>
            <a:r>
              <a:rPr lang="en-IN" sz="4000" dirty="0" smtClean="0"/>
              <a:t>FILING 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408004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nodeType="withEffect">
                                  <p:stCondLst>
                                    <p:cond delay="15437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53" y="205801"/>
            <a:ext cx="9678441" cy="60409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USER Home Screen: Application Filing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2919" y="809897"/>
            <a:ext cx="978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successful login, User Home screen will show  “Case Filing Application” menu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“Filing Application” submenu under “Case  Filing application” menu</a:t>
            </a:r>
          </a:p>
          <a:p>
            <a:endParaRPr lang="en-IN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2543124"/>
            <a:ext cx="9783763" cy="3100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ight Arrow 18"/>
          <p:cNvSpPr/>
          <p:nvPr/>
        </p:nvSpPr>
        <p:spPr>
          <a:xfrm>
            <a:off x="5351441" y="3547760"/>
            <a:ext cx="586195" cy="463731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2D92F6-272B-4564-87C2-09C1F17B028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37" y="0"/>
            <a:ext cx="2146661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8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nodeType="withEffect">
                                  <p:stCondLst>
                                    <p:cond delay="15437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4899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53" y="168673"/>
            <a:ext cx="9784080" cy="6955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Search BY E-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Daakhil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REFERENCE NUMBER: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5353" y="787901"/>
            <a:ext cx="978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complaint details using Reference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Reference number and click on Submit button</a:t>
            </a:r>
          </a:p>
          <a:p>
            <a:endParaRPr lang="en-IN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C70165-F17F-401A-A2E9-474BB48B674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37" y="0"/>
            <a:ext cx="2146661" cy="836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317FEE-1C36-450A-B0AC-E7ECCB711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407" y="1942004"/>
            <a:ext cx="6551629" cy="3071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ight Arrow 10">
            <a:extLst>
              <a:ext uri="{FF2B5EF4-FFF2-40B4-BE49-F238E27FC236}">
                <a16:creationId xmlns:a16="http://schemas.microsoft.com/office/drawing/2014/main" id="{0436CF6F-D373-42EE-8959-5ECB10F58BCE}"/>
              </a:ext>
            </a:extLst>
          </p:cNvPr>
          <p:cNvSpPr/>
          <p:nvPr/>
        </p:nvSpPr>
        <p:spPr>
          <a:xfrm>
            <a:off x="2647049" y="3477985"/>
            <a:ext cx="586195" cy="463731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B78118-D106-43DE-A798-99EEC78364E1}"/>
              </a:ext>
            </a:extLst>
          </p:cNvPr>
          <p:cNvSpPr/>
          <p:nvPr/>
        </p:nvSpPr>
        <p:spPr>
          <a:xfrm>
            <a:off x="4202470" y="4073974"/>
            <a:ext cx="1138102" cy="4702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0358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nodeType="withEffect">
                                  <p:stCondLst>
                                    <p:cond delay="15437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53" y="168673"/>
            <a:ext cx="9784080" cy="6955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ADVANCE Search BY CASE NUMBER: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5353" y="787901"/>
            <a:ext cx="978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complaint details by clicking on Advance Search button from the left panel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level of Commission  by clicking on radio button from the right panel displayed on the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30937" y="1946360"/>
            <a:ext cx="2821577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Select the commission name from the dropdown list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Enter the case number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Click on Submit button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3DF55-E720-4F6D-96FE-BF83C0D37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81"/>
          <a:stretch/>
        </p:blipFill>
        <p:spPr>
          <a:xfrm>
            <a:off x="239486" y="1919091"/>
            <a:ext cx="8476268" cy="3359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Curved Up Arrow 9">
            <a:extLst>
              <a:ext uri="{FF2B5EF4-FFF2-40B4-BE49-F238E27FC236}">
                <a16:creationId xmlns:a16="http://schemas.microsoft.com/office/drawing/2014/main" id="{E3C61D17-37D4-4741-9689-3D8FACAD1F0B}"/>
              </a:ext>
            </a:extLst>
          </p:cNvPr>
          <p:cNvSpPr/>
          <p:nvPr/>
        </p:nvSpPr>
        <p:spPr>
          <a:xfrm>
            <a:off x="2394812" y="4566926"/>
            <a:ext cx="1900135" cy="8168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21A2AC-7AFA-453C-9ECE-351695CEC916}"/>
              </a:ext>
            </a:extLst>
          </p:cNvPr>
          <p:cNvSpPr/>
          <p:nvPr/>
        </p:nvSpPr>
        <p:spPr>
          <a:xfrm>
            <a:off x="1979630" y="4223208"/>
            <a:ext cx="1131216" cy="356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E958DB-FE94-4F11-854E-5F5CB68D7827}"/>
              </a:ext>
            </a:extLst>
          </p:cNvPr>
          <p:cNvSpPr/>
          <p:nvPr/>
        </p:nvSpPr>
        <p:spPr>
          <a:xfrm>
            <a:off x="5392131" y="4579610"/>
            <a:ext cx="772999" cy="3883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C70165-F17F-401A-A2E9-474BB48B674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37" y="0"/>
            <a:ext cx="2146661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71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nodeType="withEffect">
                                  <p:stCondLst>
                                    <p:cond delay="15437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53" y="205801"/>
            <a:ext cx="9784080" cy="6955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CASE DETAILS: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2919" y="809897"/>
            <a:ext cx="978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The next page ”Case Details ” will display details of the searched complaint .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 Select the type of  application (IA/MA) from the “Select Application Types” dropdown list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Select the IA /MA Document from  the dropdown list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9538062" y="2220614"/>
            <a:ext cx="2351315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Select Application type and document type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Click on </a:t>
            </a:r>
          </a:p>
          <a:p>
            <a:r>
              <a:rPr lang="en-IN" dirty="0">
                <a:solidFill>
                  <a:schemeClr val="bg1"/>
                </a:solidFill>
              </a:rPr>
              <a:t>“Save Draft &amp; Click on Next Tab” button to save the details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E75318-B5AC-4B14-8182-2F7A32312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76" y="2028553"/>
            <a:ext cx="9287710" cy="3608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C70165-F17F-401A-A2E9-474BB48B674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37" y="0"/>
            <a:ext cx="2146661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9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nodeType="withEffect">
                                  <p:stCondLst>
                                    <p:cond delay="15437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53" y="205801"/>
            <a:ext cx="9784080" cy="6955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MAIN CASE DETAILS: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2919" y="809897"/>
            <a:ext cx="9784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On Next Tab, it will show Main Case Details and the uploaded documents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To get  all documents in a single file, click on “Single File Preview” button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The documents can be separately downloadable by clicking 0n “Download” button </a:t>
            </a:r>
          </a:p>
          <a:p>
            <a:pPr marL="342900" indent="-342900">
              <a:buFont typeface="+mj-lt"/>
              <a:buAutoNum type="arabicPeriod"/>
            </a:pPr>
            <a:endParaRPr lang="en-IN" dirty="0">
              <a:solidFill>
                <a:schemeClr val="tx2">
                  <a:lumMod val="10000"/>
                </a:schemeClr>
              </a:solidFill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2" y="1875288"/>
            <a:ext cx="10058400" cy="4201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5408342" y="5250729"/>
            <a:ext cx="1105580" cy="2879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31096" y="4621161"/>
            <a:ext cx="1138102" cy="3165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C70165-F17F-401A-A2E9-474BB48B674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37" y="0"/>
            <a:ext cx="2146661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84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nodeType="withEffect">
                                  <p:stCondLst>
                                    <p:cond delay="15437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006" y="158311"/>
            <a:ext cx="9784080" cy="6955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FILE APPLICATION: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2919" y="809897"/>
            <a:ext cx="9784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Click on Next Tab “File Application”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To Upload all the mandatory documents , click on “Choose” button to select the document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Then, click on “Upload“ button</a:t>
            </a:r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2"/>
          <a:stretch/>
        </p:blipFill>
        <p:spPr>
          <a:xfrm>
            <a:off x="0" y="2016435"/>
            <a:ext cx="9784080" cy="3678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888583" y="2016436"/>
            <a:ext cx="1946366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To upload any additional document, click on “Add Document” button, name it by double clicking white space under description and upload the relevant document</a:t>
            </a:r>
          </a:p>
          <a:p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4244" y="5297864"/>
            <a:ext cx="1009839" cy="3016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C70165-F17F-401A-A2E9-474BB48B674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37" y="0"/>
            <a:ext cx="2146661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86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nodeType="withEffect">
                                  <p:stCondLst>
                                    <p:cond delay="15437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53" y="205801"/>
            <a:ext cx="9784080" cy="6955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FINALIZE AND SUBMIT APPLICATION: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2919" y="809897"/>
            <a:ext cx="9784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Click on “Finalize and Submit Application” tab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Click on “Preview” button to get a single view of all the uploaded documents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Mark the checkboxes tick to ensure all  the documents have been uploaded correctly</a:t>
            </a:r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688"/>
            <a:ext cx="10058400" cy="4027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891098" y="5303519"/>
            <a:ext cx="1138102" cy="4702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269469" y="3327662"/>
            <a:ext cx="815884" cy="3577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69469" y="3977038"/>
            <a:ext cx="2761114" cy="3577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10242414" y="2055350"/>
            <a:ext cx="1922961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Click on “Finalize” button to submit the application.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Before Final submission, an OTP is received on registered mobile number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C70165-F17F-401A-A2E9-474BB48B674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37" y="0"/>
            <a:ext cx="2146661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69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nodeType="withEffect">
                                  <p:stCondLst>
                                    <p:cond delay="15437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53" y="205801"/>
            <a:ext cx="9784080" cy="6955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OTP FORM: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2919" y="809897"/>
            <a:ext cx="978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Enter OTP received on mobile number and click on Continue button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tx2">
                    <a:lumMod val="10000"/>
                  </a:schemeClr>
                </a:solidFill>
              </a:rPr>
              <a:t>To get a new OTP , click on Resend OTP button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0115" y="2010955"/>
            <a:ext cx="2611222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After clicking on Continue button, an </a:t>
            </a:r>
            <a:r>
              <a:rPr lang="en-IN" dirty="0" smtClean="0">
                <a:solidFill>
                  <a:schemeClr val="bg1"/>
                </a:solidFill>
              </a:rPr>
              <a:t>acknowledgment </a:t>
            </a:r>
            <a:r>
              <a:rPr lang="en-IN" dirty="0">
                <a:solidFill>
                  <a:schemeClr val="bg1"/>
                </a:solidFill>
              </a:rPr>
              <a:t>message will be displayed on the screen and it will get submitted to the consumer commission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151946-1FFD-41DC-AF35-792C67B52F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350"/>
          <a:stretch/>
        </p:blipFill>
        <p:spPr>
          <a:xfrm>
            <a:off x="122551" y="1981577"/>
            <a:ext cx="8305012" cy="341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03C93B-21C1-4CC9-9AB3-54A812399787}"/>
              </a:ext>
            </a:extLst>
          </p:cNvPr>
          <p:cNvSpPr/>
          <p:nvPr/>
        </p:nvSpPr>
        <p:spPr>
          <a:xfrm>
            <a:off x="2746784" y="4619346"/>
            <a:ext cx="1138102" cy="391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85BD2C9-1A7F-420A-A39E-2C6FC9387EE6}"/>
              </a:ext>
            </a:extLst>
          </p:cNvPr>
          <p:cNvSpPr/>
          <p:nvPr/>
        </p:nvSpPr>
        <p:spPr>
          <a:xfrm rot="16200000">
            <a:off x="1547053" y="4855690"/>
            <a:ext cx="245094" cy="235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8692AB-BB9C-4398-8A4F-D78AE25960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63" t="46166" r="6288" b="21054"/>
          <a:stretch/>
        </p:blipFill>
        <p:spPr>
          <a:xfrm>
            <a:off x="122551" y="5502253"/>
            <a:ext cx="10783321" cy="99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C70165-F17F-401A-A2E9-474BB48B674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37" y="0"/>
            <a:ext cx="2146661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8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nodeType="withEffect">
                                  <p:stCondLst>
                                    <p:cond delay="15437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B414F3-C833-4395-8C69-0E806C518171}">
  <ds:schemaRefs>
    <ds:schemaRef ds:uri="http://schemas.microsoft.com/office/2006/metadata/properties"/>
    <ds:schemaRef ds:uri="http://purl.org/dc/elements/1.1/"/>
    <ds:schemaRef ds:uri="http://purl.org/dc/terms/"/>
    <ds:schemaRef ds:uri="16c05727-aa75-4e4a-9b5f-8a80a1165891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0</TotalTime>
  <Words>583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Corbel</vt:lpstr>
      <vt:lpstr>Gill Sans MT</vt:lpstr>
      <vt:lpstr>Times New Roman</vt:lpstr>
      <vt:lpstr>Wingdings</vt:lpstr>
      <vt:lpstr>Banded</vt:lpstr>
      <vt:lpstr>PowerPoint Presentation</vt:lpstr>
      <vt:lpstr>USER Home Screen: Application Filing</vt:lpstr>
      <vt:lpstr>Search BY E-Daakhil REFERENCE NUMBER:</vt:lpstr>
      <vt:lpstr>ADVANCE Search BY CASE NUMBER:</vt:lpstr>
      <vt:lpstr>CASE DETAILS:</vt:lpstr>
      <vt:lpstr>MAIN CASE DETAILS:</vt:lpstr>
      <vt:lpstr>FILE APPLICATION:</vt:lpstr>
      <vt:lpstr>FINALIZE AND SUBMIT APPLICATION:</vt:lpstr>
      <vt:lpstr>OTP FORM:</vt:lpstr>
      <vt:lpstr>View PENDING APPLICATIONs:</vt:lpstr>
      <vt:lpstr>List OF PENDING APPLICATIONS:</vt:lpstr>
      <vt:lpstr>List OF APPROVED/REVERTED APPLICATIONS:</vt:lpstr>
      <vt:lpstr>                     THANK   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2021-11-23T05:57:25Z</dcterms:created>
  <dcterms:modified xsi:type="dcterms:W3CDTF">2021-12-20T07:15:10Z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